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1" r:id="rId1"/>
  </p:sldMasterIdLst>
  <p:notesMasterIdLst>
    <p:notesMasterId r:id="rId39"/>
  </p:notesMasterIdLst>
  <p:sldIdLst>
    <p:sldId id="256" r:id="rId2"/>
    <p:sldId id="321" r:id="rId3"/>
    <p:sldId id="383" r:id="rId4"/>
    <p:sldId id="385" r:id="rId5"/>
    <p:sldId id="314" r:id="rId6"/>
    <p:sldId id="386" r:id="rId7"/>
    <p:sldId id="351" r:id="rId8"/>
    <p:sldId id="361" r:id="rId9"/>
    <p:sldId id="364" r:id="rId10"/>
    <p:sldId id="365" r:id="rId11"/>
    <p:sldId id="367" r:id="rId12"/>
    <p:sldId id="387" r:id="rId13"/>
    <p:sldId id="362" r:id="rId14"/>
    <p:sldId id="289" r:id="rId15"/>
    <p:sldId id="344" r:id="rId16"/>
    <p:sldId id="328" r:id="rId17"/>
    <p:sldId id="352" r:id="rId18"/>
    <p:sldId id="354" r:id="rId19"/>
    <p:sldId id="366" r:id="rId20"/>
    <p:sldId id="381" r:id="rId21"/>
    <p:sldId id="357" r:id="rId22"/>
    <p:sldId id="382" r:id="rId23"/>
    <p:sldId id="380" r:id="rId24"/>
    <p:sldId id="341" r:id="rId25"/>
    <p:sldId id="345" r:id="rId26"/>
    <p:sldId id="343" r:id="rId27"/>
    <p:sldId id="342" r:id="rId28"/>
    <p:sldId id="360" r:id="rId29"/>
    <p:sldId id="370" r:id="rId30"/>
    <p:sldId id="371" r:id="rId31"/>
    <p:sldId id="375" r:id="rId32"/>
    <p:sldId id="376" r:id="rId33"/>
    <p:sldId id="374" r:id="rId34"/>
    <p:sldId id="346" r:id="rId35"/>
    <p:sldId id="378" r:id="rId36"/>
    <p:sldId id="379" r:id="rId37"/>
    <p:sldId id="369"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2"/>
    <p:restoredTop sz="78581"/>
  </p:normalViewPr>
  <p:slideViewPr>
    <p:cSldViewPr snapToGrid="0" snapToObjects="1">
      <p:cViewPr varScale="1">
        <p:scale>
          <a:sx n="91" d="100"/>
          <a:sy n="91" d="100"/>
        </p:scale>
        <p:origin x="488"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6.emf"/><Relationship Id="rId4"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rduino"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4276f2f7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44276f2f7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1" name="Google Shape;91;g44276f2f7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a:t>
            </a:r>
            <a:r>
              <a:rPr lang="en-US" dirty="0">
                <a:latin typeface="TimesNewRomanPSMT"/>
              </a:rPr>
              <a:t>Mastering the guiding principles that underlie catalytic chemical reactions is crucial to our transition to a more sustainable economy. Indeed,</a:t>
            </a:r>
            <a:br>
              <a:rPr lang="en-US" dirty="0">
                <a:latin typeface="TimesNewRomanPSMT"/>
              </a:rPr>
            </a:br>
            <a:r>
              <a:rPr lang="en-US" dirty="0">
                <a:latin typeface="TimesNewRomanPSMT"/>
              </a:rPr>
              <a:t>catalysis represents an essential component </a:t>
            </a:r>
            <a:r>
              <a:rPr lang="en-US" dirty="0"/>
              <a:t>in the production of most chemicals and </a:t>
            </a:r>
            <a:r>
              <a:rPr lang="en-US" dirty="0">
                <a:latin typeface="TimesNewRomanPSMT"/>
              </a:rPr>
              <a:t> </a:t>
            </a:r>
            <a:r>
              <a:rPr lang="en-US" dirty="0"/>
              <a:t>fuels, with different catalysts functioning to enable diverse chemical tasks ranging from the splitting of water and nitrogen fixation to the selective transformation of complex molecules for pharmaceutical synthesis. (5) Despite its importance and ubiquity, predicting catalytic reactions using computer simulations remains an open challenge, encompassing outstanding problems such as the simulation of chemical reactions in condensed phases, the importance of nonadiabatic phenomena, and the characterization of pathways often involving (multiple) electronic excitations </a:t>
            </a:r>
          </a:p>
          <a:p>
            <a:endParaRPr lang="en-US" dirty="0">
              <a:latin typeface="TimesNewRomanPSM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We call these </a:t>
            </a:r>
            <a:r>
              <a:rPr lang="en-US" sz="1200" b="0" i="1" u="none" strike="noStrike" cap="none" dirty="0">
                <a:solidFill>
                  <a:schemeClr val="dk1"/>
                </a:solidFill>
                <a:effectLst/>
                <a:latin typeface="Calibri"/>
                <a:ea typeface="Calibri"/>
                <a:cs typeface="Calibri"/>
                <a:sym typeface="Calibri"/>
              </a:rPr>
              <a:t>electronic structure challenge problems </a:t>
            </a:r>
            <a:r>
              <a:rPr lang="en-US" sz="1200" b="0" i="0" u="none" strike="noStrike" cap="none" dirty="0">
                <a:solidFill>
                  <a:schemeClr val="dk1"/>
                </a:solidFill>
                <a:effectLst/>
                <a:latin typeface="Calibri"/>
                <a:ea typeface="Calibri"/>
                <a:cs typeface="Calibri"/>
                <a:sym typeface="Calibri"/>
              </a:rPr>
              <a:t>that are defined by the failure of classical approximate methods. This means that (1) they must exhibit large correlation energy so that self-consistent field approaches fail; (2) they must exhibit a severe fermion sign problem so that QMC fails; and (3) coupled-cluster or similar gold standard correlation approaches must not yield the desired accuracy. In addition, they must present a sufficiently severe multi-reference character to confound full configuration interaction QMC approaches. Clearly, these conditions mean that small example problems will be few in number, and the best classical approaches may require high-accuracy solutions. A bridging approach uses the best classical results as the starting point for a quantum variational method. The quantum resources are used to broaden the space of possible ansatz states available to the variational method and can therefore improve upon the best classical approach. </a:t>
            </a:r>
            <a:endParaRPr lang="en-US" dirty="0"/>
          </a:p>
          <a:p>
            <a:br>
              <a:rPr lang="en-US" dirty="0">
                <a:latin typeface="TimesNewRomanPSMT"/>
              </a:rPr>
            </a:b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7165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0172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684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medium.com</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jackkrupansky</a:t>
            </a:r>
            <a:r>
              <a:rPr lang="en-US" sz="1200" b="0" i="0" u="none" strike="noStrike" cap="none" dirty="0">
                <a:solidFill>
                  <a:schemeClr val="dk1"/>
                </a:solidFill>
                <a:effectLst/>
                <a:latin typeface="Calibri"/>
                <a:ea typeface="Calibri"/>
                <a:cs typeface="Calibri"/>
                <a:sym typeface="Calibri"/>
              </a:rPr>
              <a:t>/the-greatest-challenges-for-quantum-computing-are-hardware-and-algorithms-c61061fa1210</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Very few of us today have had the experience of programming on a bare machine with no supporting software and no wealth of literature to consult for algorithms and approaches to solving problems. Granted, we do have embedded computers and microcontrollers, such as the </a:t>
            </a:r>
            <a:r>
              <a:rPr lang="en-US" sz="1200" b="0" i="0" u="none" strike="noStrike" cap="none" dirty="0">
                <a:solidFill>
                  <a:schemeClr val="dk1"/>
                </a:solidFill>
                <a:effectLst/>
                <a:latin typeface="Calibri"/>
                <a:ea typeface="Calibri"/>
                <a:cs typeface="Calibri"/>
                <a:sym typeface="Calibri"/>
                <a:hlinkClick r:id="rId3"/>
              </a:rPr>
              <a:t>Arduino</a:t>
            </a:r>
            <a:r>
              <a:rPr lang="en-US" sz="1200" b="0" i="0" u="none" strike="noStrike" cap="none" dirty="0">
                <a:solidFill>
                  <a:schemeClr val="dk1"/>
                </a:solidFill>
                <a:effectLst/>
                <a:latin typeface="Calibri"/>
                <a:ea typeface="Calibri"/>
                <a:cs typeface="Calibri"/>
                <a:sym typeface="Calibri"/>
              </a:rPr>
              <a:t>, where you are running on bare hardware with minimal software, but even then we are still able to exploit the deep knowledge of traditional digital computing, including data types, data structures, control structures, high-level programming languages, and a wealth of existing algorithms, methods, and techniques, none of which exist at present for quantum computers.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For classical computing, the concept of assembly language or machine language at the level of discrete machine language instructions, bits and bytes, and constantly worrying about an extremely strict limit on memory and how data is arranged is a thing of the past, but for quantum computing these and other related factors remain front and center and are severely slowing if not outright blocking any rapid progress.</a:t>
            </a:r>
          </a:p>
          <a:p>
            <a:br>
              <a:rPr lang="en-US" dirty="0"/>
            </a:b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4892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966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9665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on the right side show true many-body (entangled) states. But the labels  show only the leading term ---  this is sufficient to identify all states.</a:t>
            </a:r>
          </a:p>
          <a:p>
            <a:r>
              <a:rPr lang="en-US" dirty="0"/>
              <a:t>The curves  correspond to “classical” calculations whereas the “dots”  to correspond “quantum” calculations.  I was able to generate the quantum states using  our 3-paramters ansatz and various optimization techniques.   These states were optimized from various initial states  and sometimes with added  constraints (</a:t>
            </a:r>
            <a:r>
              <a:rPr lang="en-US" dirty="0" err="1"/>
              <a:t>suchas</a:t>
            </a:r>
            <a:r>
              <a:rPr lang="en-US" dirty="0"/>
              <a:t> given number of electrons).  All states  besides the trivial ones: |0000&gt; and  |1111&gt; are entangled.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6590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475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3_Title Slide" type="title">
  <p:cSld name="TITLE">
    <p:spTree>
      <p:nvGrpSpPr>
        <p:cNvPr id="1"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a:stretch/>
        </p:blipFill>
        <p:spPr>
          <a:xfrm rot="5400000" flipH="1">
            <a:off x="-62950" y="26457"/>
            <a:ext cx="4322618" cy="4227460"/>
          </a:xfrm>
          <a:prstGeom prst="rect">
            <a:avLst/>
          </a:prstGeom>
          <a:noFill/>
          <a:ln>
            <a:noFill/>
          </a:ln>
        </p:spPr>
      </p:pic>
      <p:sp>
        <p:nvSpPr>
          <p:cNvPr id="19" name="Google Shape;19;p2"/>
          <p:cNvSpPr/>
          <p:nvPr/>
        </p:nvSpPr>
        <p:spPr>
          <a:xfrm>
            <a:off x="7847469" y="0"/>
            <a:ext cx="4344531" cy="6858000"/>
          </a:xfrm>
          <a:custGeom>
            <a:avLst/>
            <a:gdLst/>
            <a:ahLst/>
            <a:cxnLst/>
            <a:rect l="l" t="t" r="r" b="b"/>
            <a:pathLst>
              <a:path w="1412" h="2166" extrusionOk="0">
                <a:moveTo>
                  <a:pt x="150" y="2166"/>
                </a:moveTo>
                <a:cubicBezTo>
                  <a:pt x="1412" y="2166"/>
                  <a:pt x="1412" y="2166"/>
                  <a:pt x="1412" y="2166"/>
                </a:cubicBezTo>
                <a:cubicBezTo>
                  <a:pt x="1412" y="0"/>
                  <a:pt x="1412" y="0"/>
                  <a:pt x="1412" y="0"/>
                </a:cubicBezTo>
                <a:cubicBezTo>
                  <a:pt x="0" y="0"/>
                  <a:pt x="0" y="0"/>
                  <a:pt x="0" y="0"/>
                </a:cubicBezTo>
                <a:cubicBezTo>
                  <a:pt x="0" y="0"/>
                  <a:pt x="304" y="816"/>
                  <a:pt x="150" y="21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 name="Google Shape;20;p2"/>
          <p:cNvSpPr/>
          <p:nvPr/>
        </p:nvSpPr>
        <p:spPr>
          <a:xfrm>
            <a:off x="7553479" y="0"/>
            <a:ext cx="1236985" cy="6858000"/>
          </a:xfrm>
          <a:custGeom>
            <a:avLst/>
            <a:gdLst/>
            <a:ahLst/>
            <a:cxnLst/>
            <a:rect l="l" t="t" r="r" b="b"/>
            <a:pathLst>
              <a:path w="402" h="2166" extrusionOk="0">
                <a:moveTo>
                  <a:pt x="221" y="2166"/>
                </a:moveTo>
                <a:cubicBezTo>
                  <a:pt x="240" y="2166"/>
                  <a:pt x="240" y="2166"/>
                  <a:pt x="240" y="2166"/>
                </a:cubicBezTo>
                <a:cubicBezTo>
                  <a:pt x="240" y="2166"/>
                  <a:pt x="402" y="989"/>
                  <a:pt x="90" y="0"/>
                </a:cubicBezTo>
                <a:cubicBezTo>
                  <a:pt x="0" y="0"/>
                  <a:pt x="0" y="0"/>
                  <a:pt x="0" y="0"/>
                </a:cubicBezTo>
                <a:cubicBezTo>
                  <a:pt x="0" y="0"/>
                  <a:pt x="346" y="767"/>
                  <a:pt x="221" y="216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 name="Google Shape;21;p2"/>
          <p:cNvSpPr txBox="1"/>
          <p:nvPr/>
        </p:nvSpPr>
        <p:spPr>
          <a:xfrm>
            <a:off x="355166" y="6296108"/>
            <a:ext cx="211523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1E7640"/>
                </a:solidFill>
                <a:latin typeface="Arial"/>
                <a:ea typeface="Arial"/>
                <a:cs typeface="Arial"/>
                <a:sym typeface="Arial"/>
              </a:rPr>
              <a:t>ORNL is managed by UT-Battelle </a:t>
            </a:r>
            <a:br>
              <a:rPr lang="en-US" sz="1000">
                <a:solidFill>
                  <a:srgbClr val="1E7640"/>
                </a:solidFill>
                <a:latin typeface="Arial"/>
                <a:ea typeface="Arial"/>
                <a:cs typeface="Arial"/>
                <a:sym typeface="Arial"/>
              </a:rPr>
            </a:br>
            <a:r>
              <a:rPr lang="en-US" sz="1000">
                <a:solidFill>
                  <a:srgbClr val="1E7640"/>
                </a:solidFill>
                <a:latin typeface="Arial"/>
                <a:ea typeface="Arial"/>
                <a:cs typeface="Arial"/>
                <a:sym typeface="Arial"/>
              </a:rPr>
              <a:t>for the US Department of Energy</a:t>
            </a:r>
            <a:endParaRPr/>
          </a:p>
        </p:txBody>
      </p:sp>
      <p:sp>
        <p:nvSpPr>
          <p:cNvPr id="22" name="Google Shape;22;p2"/>
          <p:cNvSpPr txBox="1">
            <a:spLocks noGrp="1"/>
          </p:cNvSpPr>
          <p:nvPr>
            <p:ph type="ctrTitle"/>
          </p:nvPr>
        </p:nvSpPr>
        <p:spPr>
          <a:xfrm>
            <a:off x="339094" y="320041"/>
            <a:ext cx="5546896" cy="929485"/>
          </a:xfrm>
          <a:prstGeom prst="rect">
            <a:avLst/>
          </a:prstGeom>
          <a:noFill/>
          <a:ln>
            <a:noFill/>
          </a:ln>
        </p:spPr>
        <p:txBody>
          <a:bodyPr spcFirstLastPara="1" wrap="square" lIns="91425" tIns="91425" rIns="91425" bIns="91425" anchor="t" anchorCtr="0"/>
          <a:lstStyle>
            <a:lvl1pPr marR="0" lvl="0" algn="l" rtl="0">
              <a:lnSpc>
                <a:spcPct val="85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
        <p:nvSpPr>
          <p:cNvPr id="23" name="Google Shape;23;p2"/>
          <p:cNvSpPr txBox="1">
            <a:spLocks noGrp="1"/>
          </p:cNvSpPr>
          <p:nvPr>
            <p:ph type="subTitle" idx="1"/>
          </p:nvPr>
        </p:nvSpPr>
        <p:spPr>
          <a:xfrm>
            <a:off x="347562" y="2001549"/>
            <a:ext cx="5486721" cy="757130"/>
          </a:xfrm>
          <a:prstGeom prst="rect">
            <a:avLst/>
          </a:prstGeom>
          <a:noFill/>
          <a:ln>
            <a:noFill/>
          </a:ln>
        </p:spPr>
        <p:txBody>
          <a:bodyPr spcFirstLastPara="1" wrap="square" lIns="91425" tIns="91425" rIns="91425" bIns="91425" anchor="t" anchorCtr="0"/>
          <a:lstStyle>
            <a:lvl1pPr marR="0" lvl="0" algn="l" rtl="0">
              <a:lnSpc>
                <a:spcPct val="90000"/>
              </a:lnSpc>
              <a:spcBef>
                <a:spcPts val="1400"/>
              </a:spcBef>
              <a:spcAft>
                <a:spcPts val="0"/>
              </a:spcAft>
              <a:buClr>
                <a:schemeClr val="dk2"/>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90000"/>
              </a:lnSpc>
              <a:spcBef>
                <a:spcPts val="800"/>
              </a:spcBef>
              <a:spcAft>
                <a:spcPts val="0"/>
              </a:spcAft>
              <a:buClr>
                <a:schemeClr val="dk2"/>
              </a:buClr>
              <a:buSzPts val="2400"/>
              <a:buFont typeface="Arial"/>
              <a:buNone/>
              <a:defRPr sz="2400" b="0" i="0" u="none" strike="noStrike" cap="none">
                <a:solidFill>
                  <a:srgbClr val="888888"/>
                </a:solidFill>
                <a:latin typeface="Arial"/>
                <a:ea typeface="Arial"/>
                <a:cs typeface="Arial"/>
                <a:sym typeface="Arial"/>
              </a:defRPr>
            </a:lvl2pPr>
            <a:lvl3pPr marR="0" lvl="2" algn="ctr" rtl="0">
              <a:lnSpc>
                <a:spcPct val="90000"/>
              </a:lnSpc>
              <a:spcBef>
                <a:spcPts val="800"/>
              </a:spcBef>
              <a:spcAft>
                <a:spcPts val="0"/>
              </a:spcAft>
              <a:buClr>
                <a:schemeClr val="dk2"/>
              </a:buClr>
              <a:buSzPts val="2000"/>
              <a:buFont typeface="Arial"/>
              <a:buNone/>
              <a:defRPr sz="2000" b="0" i="0" u="none" strike="noStrike" cap="none">
                <a:solidFill>
                  <a:srgbClr val="888888"/>
                </a:solidFill>
                <a:latin typeface="Arial"/>
                <a:ea typeface="Arial"/>
                <a:cs typeface="Arial"/>
                <a:sym typeface="Arial"/>
              </a:defRPr>
            </a:lvl3pPr>
            <a:lvl4pPr marR="0" lvl="3" algn="ctr" rtl="0">
              <a:lnSpc>
                <a:spcPct val="90000"/>
              </a:lnSpc>
              <a:spcBef>
                <a:spcPts val="800"/>
              </a:spcBef>
              <a:spcAft>
                <a:spcPts val="0"/>
              </a:spcAft>
              <a:buClr>
                <a:schemeClr val="dk2"/>
              </a:buClr>
              <a:buSzPts val="1800"/>
              <a:buFont typeface="Arial"/>
              <a:buNone/>
              <a:defRPr sz="1800" b="0" i="0" u="none" strike="noStrike" cap="none">
                <a:solidFill>
                  <a:srgbClr val="888888"/>
                </a:solidFill>
                <a:latin typeface="Arial"/>
                <a:ea typeface="Arial"/>
                <a:cs typeface="Arial"/>
                <a:sym typeface="Arial"/>
              </a:defRPr>
            </a:lvl4pPr>
            <a:lvl5pPr marR="0" lvl="4" algn="ctr" rtl="0">
              <a:lnSpc>
                <a:spcPct val="90000"/>
              </a:lnSpc>
              <a:spcBef>
                <a:spcPts val="600"/>
              </a:spcBef>
              <a:spcAft>
                <a:spcPts val="0"/>
              </a:spcAft>
              <a:buClr>
                <a:schemeClr val="dk2"/>
              </a:buClr>
              <a:buSzPts val="1800"/>
              <a:buFont typeface="Arial"/>
              <a:buNone/>
              <a:defRPr sz="18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pic>
        <p:nvPicPr>
          <p:cNvPr id="24" name="Google Shape;24;p2"/>
          <p:cNvPicPr preferRelativeResize="0"/>
          <p:nvPr/>
        </p:nvPicPr>
        <p:blipFill rotWithShape="1">
          <a:blip r:embed="rId3">
            <a:alphaModFix/>
          </a:blip>
          <a:srcRect/>
          <a:stretch/>
        </p:blipFill>
        <p:spPr>
          <a:xfrm>
            <a:off x="10422302" y="6313428"/>
            <a:ext cx="1330246" cy="320040"/>
          </a:xfrm>
          <a:prstGeom prst="rect">
            <a:avLst/>
          </a:prstGeom>
          <a:noFill/>
          <a:ln>
            <a:noFill/>
          </a:ln>
        </p:spPr>
      </p:pic>
      <p:pic>
        <p:nvPicPr>
          <p:cNvPr id="25" name="Google Shape;25;p2"/>
          <p:cNvPicPr preferRelativeResize="0"/>
          <p:nvPr/>
        </p:nvPicPr>
        <p:blipFill rotWithShape="1">
          <a:blip r:embed="rId4">
            <a:alphaModFix/>
          </a:blip>
          <a:srcRect/>
          <a:stretch/>
        </p:blipFill>
        <p:spPr>
          <a:xfrm>
            <a:off x="10426876" y="6309360"/>
            <a:ext cx="1330246" cy="320040"/>
          </a:xfrm>
          <a:prstGeom prst="rect">
            <a:avLst/>
          </a:prstGeom>
          <a:noFill/>
          <a:ln>
            <a:noFill/>
          </a:ln>
        </p:spPr>
      </p:pic>
      <p:pic>
        <p:nvPicPr>
          <p:cNvPr id="26" name="Google Shape;26;p2"/>
          <p:cNvPicPr preferRelativeResize="0"/>
          <p:nvPr/>
        </p:nvPicPr>
        <p:blipFill rotWithShape="1">
          <a:blip r:embed="rId5">
            <a:alphaModFix/>
          </a:blip>
          <a:srcRect l="52042" r="6046" b="8562"/>
          <a:stretch/>
        </p:blipFill>
        <p:spPr>
          <a:xfrm>
            <a:off x="8358777" y="66"/>
            <a:ext cx="3833223" cy="6270643"/>
          </a:xfrm>
          <a:prstGeom prst="rect">
            <a:avLst/>
          </a:prstGeom>
          <a:noFill/>
          <a:ln>
            <a:noFill/>
          </a:ln>
        </p:spPr>
      </p:pic>
      <p:pic>
        <p:nvPicPr>
          <p:cNvPr id="27" name="Google Shape;27;p2"/>
          <p:cNvPicPr preferRelativeResize="0"/>
          <p:nvPr/>
        </p:nvPicPr>
        <p:blipFill rotWithShape="1">
          <a:blip r:embed="rId6">
            <a:alphaModFix/>
          </a:blip>
          <a:srcRect/>
          <a:stretch/>
        </p:blipFill>
        <p:spPr>
          <a:xfrm>
            <a:off x="7023115" y="1266092"/>
            <a:ext cx="2152835" cy="2152275"/>
          </a:xfrm>
          <a:prstGeom prst="ellipse">
            <a:avLst/>
          </a:prstGeom>
          <a:blipFill rotWithShape="1">
            <a:blip r:embed="rId7">
              <a:alphaModFix/>
            </a:blip>
            <a:stretch>
              <a:fillRect t="16849"/>
            </a:stretch>
          </a:blipFill>
          <a:ln w="76200" cap="flat" cmpd="sng">
            <a:solidFill>
              <a:schemeClr val="accent2">
                <a:alpha val="64705"/>
              </a:schemeClr>
            </a:solidFill>
            <a:prstDash val="solid"/>
            <a:miter lim="800000"/>
            <a:headEnd type="none" w="sm" len="sm"/>
            <a:tailEnd type="none" w="sm" len="sm"/>
          </a:ln>
          <a:effectLst>
            <a:outerShdw blurRad="50800" dist="38100" dir="2700000" algn="tl" rotWithShape="0">
              <a:srgbClr val="000000">
                <a:alpha val="40000"/>
              </a:srgbClr>
            </a:outerShdw>
          </a:effectLst>
        </p:spPr>
      </p:pic>
      <p:pic>
        <p:nvPicPr>
          <p:cNvPr id="28" name="Google Shape;28;p2" descr="DifScat_better vibe.jpg.jpeg"/>
          <p:cNvPicPr preferRelativeResize="0"/>
          <p:nvPr/>
        </p:nvPicPr>
        <p:blipFill rotWithShape="1">
          <a:blip r:embed="rId8">
            <a:alphaModFix/>
          </a:blip>
          <a:srcRect/>
          <a:stretch/>
        </p:blipFill>
        <p:spPr>
          <a:xfrm>
            <a:off x="8709888" y="1856187"/>
            <a:ext cx="1868989" cy="1868502"/>
          </a:xfrm>
          <a:prstGeom prst="ellipse">
            <a:avLst/>
          </a:prstGeom>
          <a:solidFill>
            <a:schemeClr val="dk1"/>
          </a:solidFill>
          <a:ln w="76200" cap="flat" cmpd="sng">
            <a:solidFill>
              <a:schemeClr val="accent2">
                <a:alpha val="64705"/>
              </a:schemeClr>
            </a:solidFill>
            <a:prstDash val="solid"/>
            <a:round/>
            <a:headEnd type="none" w="sm" len="sm"/>
            <a:tailEnd type="none" w="sm" len="sm"/>
          </a:ln>
          <a:effectLst>
            <a:outerShdw blurRad="50800" dist="38100" dir="2700000" algn="tl" rotWithShape="0">
              <a:srgbClr val="000000">
                <a:alpha val="40000"/>
              </a:srgbClr>
            </a:outerShdw>
          </a:effectLst>
        </p:spPr>
      </p:pic>
      <p:pic>
        <p:nvPicPr>
          <p:cNvPr id="29" name="Google Shape;29;p2"/>
          <p:cNvPicPr preferRelativeResize="0"/>
          <p:nvPr/>
        </p:nvPicPr>
        <p:blipFill rotWithShape="1">
          <a:blip r:embed="rId9">
            <a:alphaModFix/>
          </a:blip>
          <a:srcRect/>
          <a:stretch/>
        </p:blipFill>
        <p:spPr>
          <a:xfrm>
            <a:off x="7954960" y="3169875"/>
            <a:ext cx="1665838" cy="1665404"/>
          </a:xfrm>
          <a:prstGeom prst="ellipse">
            <a:avLst/>
          </a:prstGeom>
          <a:blipFill rotWithShape="1">
            <a:blip r:embed="rId10">
              <a:alphaModFix/>
            </a:blip>
            <a:stretch>
              <a:fillRect/>
            </a:stretch>
          </a:blipFill>
          <a:ln w="76200" cap="flat" cmpd="sng">
            <a:solidFill>
              <a:schemeClr val="accent2">
                <a:alpha val="64705"/>
              </a:schemeClr>
            </a:solidFill>
            <a:prstDash val="solid"/>
            <a:round/>
            <a:headEnd type="none" w="sm" len="sm"/>
            <a:tailEnd type="none" w="sm" len="sm"/>
          </a:ln>
          <a:effectLst>
            <a:outerShdw blurRad="50800" dist="38100" dir="2700000" algn="tl" rotWithShape="0">
              <a:srgbClr val="000000">
                <a:alpha val="40000"/>
              </a:srgbClr>
            </a:outerShdw>
          </a:effectLst>
        </p:spPr>
      </p:pic>
      <p:pic>
        <p:nvPicPr>
          <p:cNvPr id="30" name="Google Shape;30;p2"/>
          <p:cNvPicPr preferRelativeResize="0"/>
          <p:nvPr/>
        </p:nvPicPr>
        <p:blipFill rotWithShape="1">
          <a:blip r:embed="rId11">
            <a:alphaModFix/>
          </a:blip>
          <a:srcRect/>
          <a:stretch/>
        </p:blipFill>
        <p:spPr>
          <a:xfrm>
            <a:off x="8065111" y="3294120"/>
            <a:ext cx="1426013" cy="138631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344378" y="320040"/>
            <a:ext cx="11425236" cy="510909"/>
          </a:xfrm>
          <a:prstGeom prst="rect">
            <a:avLst/>
          </a:prstGeom>
          <a:noFill/>
          <a:ln>
            <a:noFill/>
          </a:ln>
        </p:spPr>
        <p:txBody>
          <a:bodyPr spcFirstLastPara="1" wrap="square" lIns="91425" tIns="91425" rIns="91425" bIns="91425" anchor="t" anchorCtr="0"/>
          <a:lstStyle>
            <a:lvl1pPr marR="0" lvl="0" algn="l" rtl="0">
              <a:lnSpc>
                <a:spcPct val="85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
        <p:nvSpPr>
          <p:cNvPr id="33" name="Google Shape;33;p3"/>
          <p:cNvSpPr txBox="1">
            <a:spLocks noGrp="1"/>
          </p:cNvSpPr>
          <p:nvPr>
            <p:ph type="body" idx="1"/>
          </p:nvPr>
        </p:nvSpPr>
        <p:spPr>
          <a:xfrm>
            <a:off x="347563" y="1508760"/>
            <a:ext cx="11372771" cy="404777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divider">
  <p:cSld name="Section divider">
    <p:spTree>
      <p:nvGrpSpPr>
        <p:cNvPr id="1" name="Shape 34"/>
        <p:cNvGrpSpPr/>
        <p:nvPr/>
      </p:nvGrpSpPr>
      <p:grpSpPr>
        <a:xfrm>
          <a:off x="0" y="0"/>
          <a:ext cx="0" cy="0"/>
          <a:chOff x="0" y="0"/>
          <a:chExt cx="0" cy="0"/>
        </a:xfrm>
      </p:grpSpPr>
      <p:pic>
        <p:nvPicPr>
          <p:cNvPr id="35" name="Google Shape;35;p4"/>
          <p:cNvPicPr preferRelativeResize="0"/>
          <p:nvPr/>
        </p:nvPicPr>
        <p:blipFill rotWithShape="1">
          <a:blip r:embed="rId2">
            <a:alphaModFix/>
          </a:blip>
          <a:srcRect l="51625" r="6046" b="8562"/>
          <a:stretch/>
        </p:blipFill>
        <p:spPr>
          <a:xfrm>
            <a:off x="8320667" y="66"/>
            <a:ext cx="3871333" cy="6270643"/>
          </a:xfrm>
          <a:prstGeom prst="rect">
            <a:avLst/>
          </a:prstGeom>
          <a:noFill/>
          <a:ln>
            <a:noFill/>
          </a:ln>
        </p:spPr>
      </p:pic>
      <p:pic>
        <p:nvPicPr>
          <p:cNvPr id="36" name="Google Shape;36;p4"/>
          <p:cNvPicPr preferRelativeResize="0"/>
          <p:nvPr/>
        </p:nvPicPr>
        <p:blipFill rotWithShape="1">
          <a:blip r:embed="rId3">
            <a:alphaModFix/>
          </a:blip>
          <a:srcRect/>
          <a:stretch/>
        </p:blipFill>
        <p:spPr>
          <a:xfrm rot="5400000" flipH="1">
            <a:off x="-62950" y="26457"/>
            <a:ext cx="4322618" cy="4227460"/>
          </a:xfrm>
          <a:prstGeom prst="rect">
            <a:avLst/>
          </a:prstGeom>
          <a:noFill/>
          <a:ln>
            <a:noFill/>
          </a:ln>
        </p:spPr>
      </p:pic>
      <p:sp>
        <p:nvSpPr>
          <p:cNvPr id="37" name="Google Shape;37;p4"/>
          <p:cNvSpPr txBox="1">
            <a:spLocks noGrp="1"/>
          </p:cNvSpPr>
          <p:nvPr>
            <p:ph type="title"/>
          </p:nvPr>
        </p:nvSpPr>
        <p:spPr>
          <a:xfrm>
            <a:off x="343595" y="320041"/>
            <a:ext cx="3804943" cy="929485"/>
          </a:xfrm>
          <a:prstGeom prst="rect">
            <a:avLst/>
          </a:prstGeom>
          <a:noFill/>
          <a:ln>
            <a:noFill/>
          </a:ln>
        </p:spPr>
        <p:txBody>
          <a:bodyPr spcFirstLastPara="1" wrap="square" lIns="91425" tIns="91425" rIns="91425" bIns="91425" anchor="t" anchorCtr="0"/>
          <a:lstStyle>
            <a:lvl1pPr marR="0" lvl="0" algn="l" rtl="0">
              <a:lnSpc>
                <a:spcPct val="85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
        <p:nvSpPr>
          <p:cNvPr id="38" name="Google Shape;38;p4"/>
          <p:cNvSpPr/>
          <p:nvPr/>
        </p:nvSpPr>
        <p:spPr>
          <a:xfrm>
            <a:off x="7553479" y="0"/>
            <a:ext cx="1236985" cy="6858000"/>
          </a:xfrm>
          <a:custGeom>
            <a:avLst/>
            <a:gdLst/>
            <a:ahLst/>
            <a:cxnLst/>
            <a:rect l="l" t="t" r="r" b="b"/>
            <a:pathLst>
              <a:path w="402" h="2166" extrusionOk="0">
                <a:moveTo>
                  <a:pt x="221" y="2166"/>
                </a:moveTo>
                <a:cubicBezTo>
                  <a:pt x="240" y="2166"/>
                  <a:pt x="240" y="2166"/>
                  <a:pt x="240" y="2166"/>
                </a:cubicBezTo>
                <a:cubicBezTo>
                  <a:pt x="240" y="2166"/>
                  <a:pt x="402" y="989"/>
                  <a:pt x="90" y="0"/>
                </a:cubicBezTo>
                <a:cubicBezTo>
                  <a:pt x="0" y="0"/>
                  <a:pt x="0" y="0"/>
                  <a:pt x="0" y="0"/>
                </a:cubicBezTo>
                <a:cubicBezTo>
                  <a:pt x="0" y="0"/>
                  <a:pt x="346" y="767"/>
                  <a:pt x="221" y="2166"/>
                </a:cubicBezTo>
                <a:close/>
              </a:path>
            </a:pathLst>
          </a:custGeom>
          <a:solidFill>
            <a:schemeClr val="accent2"/>
          </a:solidFill>
          <a:ln>
            <a:noFill/>
          </a:ln>
          <a:effectLst>
            <a:outerShdw dist="25400" algn="l" rotWithShape="0">
              <a:schemeClr val="dk2"/>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39" name="Google Shape;39;p4"/>
          <p:cNvPicPr preferRelativeResize="0"/>
          <p:nvPr/>
        </p:nvPicPr>
        <p:blipFill rotWithShape="1">
          <a:blip r:embed="rId4">
            <a:alphaModFix/>
          </a:blip>
          <a:srcRect/>
          <a:stretch/>
        </p:blipFill>
        <p:spPr>
          <a:xfrm>
            <a:off x="10422302" y="6313428"/>
            <a:ext cx="1330246" cy="32004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343343" y="320040"/>
            <a:ext cx="11504904" cy="510909"/>
          </a:xfrm>
          <a:prstGeom prst="rect">
            <a:avLst/>
          </a:prstGeom>
          <a:noFill/>
          <a:ln>
            <a:noFill/>
          </a:ln>
        </p:spPr>
        <p:txBody>
          <a:bodyPr spcFirstLastPara="1" wrap="square" lIns="91425" tIns="91425" rIns="91425" bIns="91425" anchor="t" anchorCtr="0"/>
          <a:lstStyle>
            <a:lvl1pPr marR="0" lvl="0" algn="l" rtl="0">
              <a:lnSpc>
                <a:spcPct val="85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
        <p:nvSpPr>
          <p:cNvPr id="42" name="Google Shape;42;p5"/>
          <p:cNvSpPr txBox="1">
            <a:spLocks noGrp="1"/>
          </p:cNvSpPr>
          <p:nvPr>
            <p:ph type="body" idx="1"/>
          </p:nvPr>
        </p:nvSpPr>
        <p:spPr>
          <a:xfrm>
            <a:off x="347562" y="1444752"/>
            <a:ext cx="5590038" cy="82119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40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914400" marR="0" lvl="1" indent="-228600" algn="l" rtl="0">
              <a:lnSpc>
                <a:spcPct val="90000"/>
              </a:lnSpc>
              <a:spcBef>
                <a:spcPts val="80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800"/>
              </a:spcBef>
              <a:spcAft>
                <a:spcPts val="0"/>
              </a:spcAft>
              <a:buClr>
                <a:schemeClr val="dk2"/>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80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60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body" idx="2"/>
          </p:nvPr>
        </p:nvSpPr>
        <p:spPr>
          <a:xfrm>
            <a:off x="347562" y="2270334"/>
            <a:ext cx="5590038" cy="3373229"/>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4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8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4" name="Google Shape;44;p5"/>
          <p:cNvSpPr txBox="1">
            <a:spLocks noGrp="1"/>
          </p:cNvSpPr>
          <p:nvPr>
            <p:ph type="body" idx="3"/>
          </p:nvPr>
        </p:nvSpPr>
        <p:spPr>
          <a:xfrm>
            <a:off x="6193368" y="1444752"/>
            <a:ext cx="5533375" cy="82119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40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914400" marR="0" lvl="1" indent="-228600" algn="l" rtl="0">
              <a:lnSpc>
                <a:spcPct val="90000"/>
              </a:lnSpc>
              <a:spcBef>
                <a:spcPts val="80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800"/>
              </a:spcBef>
              <a:spcAft>
                <a:spcPts val="0"/>
              </a:spcAft>
              <a:buClr>
                <a:schemeClr val="dk2"/>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80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60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body" idx="4"/>
          </p:nvPr>
        </p:nvSpPr>
        <p:spPr>
          <a:xfrm>
            <a:off x="6193368" y="2270334"/>
            <a:ext cx="5533375" cy="3373229"/>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4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8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343594" y="320040"/>
            <a:ext cx="11504904" cy="510909"/>
          </a:xfrm>
          <a:prstGeom prst="rect">
            <a:avLst/>
          </a:prstGeom>
          <a:noFill/>
          <a:ln>
            <a:noFill/>
          </a:ln>
        </p:spPr>
        <p:txBody>
          <a:bodyPr spcFirstLastPara="1" wrap="square" lIns="91425" tIns="91425" rIns="91425" bIns="91425" anchor="t" anchorCtr="0"/>
          <a:lstStyle>
            <a:lvl1pPr marR="0" lvl="0" algn="l" rtl="0">
              <a:lnSpc>
                <a:spcPct val="85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2080" y="1367185"/>
            <a:ext cx="11523520" cy="447193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dirty="0"/>
              <a:t>Oct 23, 2016</a:t>
            </a:r>
          </a:p>
        </p:txBody>
      </p:sp>
    </p:spTree>
    <p:extLst>
      <p:ext uri="{BB962C8B-B14F-4D97-AF65-F5344CB8AC3E}">
        <p14:creationId xmlns:p14="http://schemas.microsoft.com/office/powerpoint/2010/main" val="408203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8">
            <a:alphaModFix/>
          </a:blip>
          <a:srcRect/>
          <a:stretch/>
        </p:blipFill>
        <p:spPr>
          <a:xfrm rot="5400000" flipH="1">
            <a:off x="-62950" y="26457"/>
            <a:ext cx="4322618" cy="4227460"/>
          </a:xfrm>
          <a:prstGeom prst="rect">
            <a:avLst/>
          </a:prstGeom>
          <a:noFill/>
          <a:ln>
            <a:noFill/>
          </a:ln>
        </p:spPr>
      </p:pic>
      <p:pic>
        <p:nvPicPr>
          <p:cNvPr id="11" name="Google Shape;11;p1"/>
          <p:cNvPicPr preferRelativeResize="0"/>
          <p:nvPr/>
        </p:nvPicPr>
        <p:blipFill rotWithShape="1">
          <a:blip r:embed="rId9">
            <a:alphaModFix/>
          </a:blip>
          <a:srcRect/>
          <a:stretch/>
        </p:blipFill>
        <p:spPr>
          <a:xfrm>
            <a:off x="3344146" y="-807261"/>
            <a:ext cx="10222920" cy="7665194"/>
          </a:xfrm>
          <a:prstGeom prst="rect">
            <a:avLst/>
          </a:prstGeom>
          <a:noFill/>
          <a:ln>
            <a:noFill/>
          </a:ln>
        </p:spPr>
      </p:pic>
      <p:sp>
        <p:nvSpPr>
          <p:cNvPr id="12" name="Google Shape;12;p1"/>
          <p:cNvSpPr txBox="1">
            <a:spLocks noGrp="1"/>
          </p:cNvSpPr>
          <p:nvPr>
            <p:ph type="title"/>
          </p:nvPr>
        </p:nvSpPr>
        <p:spPr>
          <a:xfrm>
            <a:off x="344211" y="320041"/>
            <a:ext cx="11378099" cy="510909"/>
          </a:xfrm>
          <a:prstGeom prst="rect">
            <a:avLst/>
          </a:prstGeom>
          <a:noFill/>
          <a:ln>
            <a:noFill/>
          </a:ln>
        </p:spPr>
        <p:txBody>
          <a:bodyPr spcFirstLastPara="1" wrap="square" lIns="91425" tIns="91425" rIns="91425" bIns="91425" anchor="t" anchorCtr="0"/>
          <a:lstStyle>
            <a:lvl1pPr marR="0" lvl="0" algn="l" rtl="0">
              <a:lnSpc>
                <a:spcPct val="85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
        <p:nvSpPr>
          <p:cNvPr id="13" name="Google Shape;13;p1"/>
          <p:cNvSpPr txBox="1">
            <a:spLocks noGrp="1"/>
          </p:cNvSpPr>
          <p:nvPr>
            <p:ph type="body" idx="1"/>
          </p:nvPr>
        </p:nvSpPr>
        <p:spPr>
          <a:xfrm>
            <a:off x="347563" y="1508761"/>
            <a:ext cx="11523520" cy="4040923"/>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 name="Google Shape;14;p1"/>
          <p:cNvSpPr/>
          <p:nvPr/>
        </p:nvSpPr>
        <p:spPr>
          <a:xfrm flipH="1">
            <a:off x="76607" y="6513051"/>
            <a:ext cx="280401" cy="1524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BFBFBF"/>
                </a:solidFill>
                <a:latin typeface="Arial"/>
                <a:ea typeface="Arial"/>
                <a:cs typeface="Arial"/>
                <a:sym typeface="Arial"/>
              </a:rPr>
              <a:t>‹#›</a:t>
            </a:fld>
            <a:endParaRPr sz="1000" b="0" i="0" u="none" strike="noStrike" cap="none">
              <a:solidFill>
                <a:srgbClr val="BFBFBF"/>
              </a:solidFill>
              <a:latin typeface="Arial"/>
              <a:ea typeface="Arial"/>
              <a:cs typeface="Arial"/>
              <a:sym typeface="Arial"/>
            </a:endParaRPr>
          </a:p>
        </p:txBody>
      </p:sp>
      <p:sp>
        <p:nvSpPr>
          <p:cNvPr id="15" name="Google Shape;15;p1"/>
          <p:cNvSpPr txBox="1"/>
          <p:nvPr/>
        </p:nvSpPr>
        <p:spPr>
          <a:xfrm>
            <a:off x="366659" y="6477000"/>
            <a:ext cx="3860800" cy="18256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000" b="0" i="0" u="none" strike="noStrike" cap="none">
                <a:solidFill>
                  <a:srgbClr val="BFBFBF"/>
                </a:solidFill>
                <a:latin typeface="Arial"/>
                <a:ea typeface="Arial"/>
                <a:cs typeface="Arial"/>
                <a:sym typeface="Arial"/>
              </a:rPr>
              <a:t>Quantum Computing Institute</a:t>
            </a:r>
            <a:endParaRPr sz="1000">
              <a:solidFill>
                <a:srgbClr val="BFBFBF"/>
              </a:solidFill>
              <a:latin typeface="Arial"/>
              <a:ea typeface="Arial"/>
              <a:cs typeface="Arial"/>
              <a:sym typeface="Arial"/>
            </a:endParaRPr>
          </a:p>
        </p:txBody>
      </p:sp>
      <p:pic>
        <p:nvPicPr>
          <p:cNvPr id="16" name="Google Shape;16;p1"/>
          <p:cNvPicPr preferRelativeResize="0"/>
          <p:nvPr/>
        </p:nvPicPr>
        <p:blipFill rotWithShape="1">
          <a:blip r:embed="rId10">
            <a:alphaModFix/>
          </a:blip>
          <a:srcRect/>
          <a:stretch/>
        </p:blipFill>
        <p:spPr>
          <a:xfrm>
            <a:off x="10422302" y="6313428"/>
            <a:ext cx="1330246" cy="32004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5.png"/><Relationship Id="rId18" Type="http://schemas.openxmlformats.org/officeDocument/2006/relationships/image" Target="../media/image28.tiff"/><Relationship Id="rId3" Type="http://schemas.openxmlformats.org/officeDocument/2006/relationships/image" Target="../media/image38.png"/><Relationship Id="rId7" Type="http://schemas.openxmlformats.org/officeDocument/2006/relationships/image" Target="../media/image34.png"/><Relationship Id="rId12" Type="http://schemas.openxmlformats.org/officeDocument/2006/relationships/image" Target="../media/image45.png"/><Relationship Id="rId17" Type="http://schemas.openxmlformats.org/officeDocument/2006/relationships/image" Target="../media/image48.png"/><Relationship Id="rId2" Type="http://schemas.openxmlformats.org/officeDocument/2006/relationships/image" Target="../media/image37.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44.png"/><Relationship Id="rId5" Type="http://schemas.openxmlformats.org/officeDocument/2006/relationships/image" Target="../media/image40.png"/><Relationship Id="rId15" Type="http://schemas.openxmlformats.org/officeDocument/2006/relationships/image" Target="../media/image4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6.e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5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8.wmf"/><Relationship Id="rId5" Type="http://schemas.openxmlformats.org/officeDocument/2006/relationships/oleObject" Target="../embeddings/oleObject7.bin"/><Relationship Id="rId4" Type="http://schemas.openxmlformats.org/officeDocument/2006/relationships/image" Target="../media/image57.wmf"/></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tiff"/><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5.emf"/><Relationship Id="rId7"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emf"/><Relationship Id="rId4" Type="http://schemas.openxmlformats.org/officeDocument/2006/relationships/image" Target="../media/image68.emf"/></Relationships>
</file>

<file path=ppt/slides/_rels/slide2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0.png"/><Relationship Id="rId18" Type="http://schemas.openxmlformats.org/officeDocument/2006/relationships/image" Target="../media/image650.png"/><Relationship Id="rId3" Type="http://schemas.openxmlformats.org/officeDocument/2006/relationships/image" Target="../media/image500.png"/><Relationship Id="rId21" Type="http://schemas.openxmlformats.org/officeDocument/2006/relationships/image" Target="../media/image68.png"/><Relationship Id="rId7" Type="http://schemas.openxmlformats.org/officeDocument/2006/relationships/image" Target="../media/image80.png"/><Relationship Id="rId12" Type="http://schemas.openxmlformats.org/officeDocument/2006/relationships/image" Target="../media/image590.png"/><Relationship Id="rId17" Type="http://schemas.openxmlformats.org/officeDocument/2006/relationships/image" Target="../media/image640.png"/><Relationship Id="rId2" Type="http://schemas.openxmlformats.org/officeDocument/2006/relationships/notesSlide" Target="../notesSlides/notesSlide9.xml"/><Relationship Id="rId16" Type="http://schemas.openxmlformats.org/officeDocument/2006/relationships/image" Target="../media/image630.png"/><Relationship Id="rId20"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82.png"/><Relationship Id="rId5" Type="http://schemas.openxmlformats.org/officeDocument/2006/relationships/image" Target="../media/image52.png"/><Relationship Id="rId15" Type="http://schemas.openxmlformats.org/officeDocument/2006/relationships/image" Target="../media/image620.png"/><Relationship Id="rId10" Type="http://schemas.openxmlformats.org/officeDocument/2006/relationships/image" Target="../media/image81.png"/><Relationship Id="rId19" Type="http://schemas.openxmlformats.org/officeDocument/2006/relationships/image" Target="../media/image83.png"/><Relationship Id="rId4" Type="http://schemas.openxmlformats.org/officeDocument/2006/relationships/image" Target="../media/image510.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0.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10.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730.pn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0.png"/><Relationship Id="rId18" Type="http://schemas.openxmlformats.org/officeDocument/2006/relationships/image" Target="../media/image102.png"/><Relationship Id="rId3" Type="http://schemas.openxmlformats.org/officeDocument/2006/relationships/image" Target="../media/image910.png"/><Relationship Id="rId7" Type="http://schemas.openxmlformats.org/officeDocument/2006/relationships/image" Target="../media/image130.png"/><Relationship Id="rId12" Type="http://schemas.openxmlformats.org/officeDocument/2006/relationships/image" Target="../media/image180.png"/><Relationship Id="rId17" Type="http://schemas.openxmlformats.org/officeDocument/2006/relationships/image" Target="../media/image230.png"/><Relationship Id="rId2" Type="http://schemas.openxmlformats.org/officeDocument/2006/relationships/image" Target="../media/image810.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70.png"/><Relationship Id="rId5" Type="http://schemas.openxmlformats.org/officeDocument/2006/relationships/image" Target="../media/image110.png"/><Relationship Id="rId15" Type="http://schemas.openxmlformats.org/officeDocument/2006/relationships/image" Target="../media/image210.png"/><Relationship Id="rId10" Type="http://schemas.openxmlformats.org/officeDocument/2006/relationships/image" Target="../media/image160.png"/><Relationship Id="rId4" Type="http://schemas.openxmlformats.org/officeDocument/2006/relationships/image" Target="../media/image101.png"/><Relationship Id="rId9" Type="http://schemas.openxmlformats.org/officeDocument/2006/relationships/image" Target="../media/image150.png"/><Relationship Id="rId14" Type="http://schemas.openxmlformats.org/officeDocument/2006/relationships/image" Target="../media/image200.png"/></Relationships>
</file>

<file path=ppt/slides/_rels/slide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5.emf"/><Relationship Id="rId7"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tif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https://en.wikipedia.org/wiki/Pople_diagram" TargetMode="External"/><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emf"/><Relationship Id="rId9" Type="http://schemas.openxmlformats.org/officeDocument/2006/relationships/image" Target="../media/image2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ctrTitle"/>
          </p:nvPr>
        </p:nvSpPr>
        <p:spPr>
          <a:xfrm>
            <a:off x="276952" y="224148"/>
            <a:ext cx="7217400" cy="1505100"/>
          </a:xfrm>
          <a:prstGeom prst="rect">
            <a:avLst/>
          </a:prstGeom>
          <a:noFill/>
          <a:ln>
            <a:noFill/>
          </a:ln>
        </p:spPr>
        <p:txBody>
          <a:bodyPr spcFirstLastPara="1" wrap="square" lIns="91425" tIns="45700" rIns="91425" bIns="45700" anchor="t" anchorCtr="0">
            <a:noAutofit/>
          </a:bodyPr>
          <a:lstStyle/>
          <a:p>
            <a:pPr lvl="0"/>
            <a:r>
              <a:rPr lang="pt" sz="3600" dirty="0"/>
              <a:t>Quantum </a:t>
            </a:r>
            <a:r>
              <a:rPr lang="pt" sz="3600" dirty="0" err="1"/>
              <a:t>Chemistry</a:t>
            </a:r>
            <a:r>
              <a:rPr lang="pt" sz="3600" dirty="0"/>
              <a:t> </a:t>
            </a:r>
            <a:r>
              <a:rPr lang="pt" sz="3600" dirty="0" err="1"/>
              <a:t>and</a:t>
            </a:r>
            <a:r>
              <a:rPr lang="pt" sz="3600" dirty="0"/>
              <a:t> </a:t>
            </a:r>
            <a:r>
              <a:rPr lang="en-US" sz="3600" dirty="0"/>
              <a:t>Quantum Computing</a:t>
            </a:r>
            <a:endParaRPr sz="3600" dirty="0"/>
          </a:p>
        </p:txBody>
      </p:sp>
      <p:sp>
        <p:nvSpPr>
          <p:cNvPr id="94" name="Google Shape;94;p16"/>
          <p:cNvSpPr txBox="1">
            <a:spLocks noGrp="1"/>
          </p:cNvSpPr>
          <p:nvPr>
            <p:ph type="subTitle" idx="1"/>
          </p:nvPr>
        </p:nvSpPr>
        <p:spPr>
          <a:xfrm>
            <a:off x="276950" y="2135150"/>
            <a:ext cx="6963000" cy="3135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2400"/>
              <a:buFont typeface="Arial"/>
              <a:buNone/>
            </a:pPr>
            <a:r>
              <a:rPr lang="en-US" u="sng" dirty="0"/>
              <a:t>Jacek Jakowski</a:t>
            </a:r>
            <a:br>
              <a:rPr lang="en-US" sz="2000" b="0" i="0" u="none" strike="noStrike" cap="none" dirty="0">
                <a:solidFill>
                  <a:schemeClr val="dk1"/>
                </a:solidFill>
                <a:latin typeface="Arial"/>
                <a:ea typeface="Arial"/>
                <a:cs typeface="Arial"/>
                <a:sym typeface="Arial"/>
              </a:rPr>
            </a:br>
            <a:endParaRPr sz="2000" dirty="0"/>
          </a:p>
          <a:p>
            <a:pPr marL="0" lvl="0" indent="0">
              <a:buSzPts val="2000"/>
            </a:pPr>
            <a:r>
              <a:rPr lang="en-US" sz="2000" b="1" dirty="0"/>
              <a:t>Oak Ridge National Laboratory</a:t>
            </a:r>
            <a:endParaRPr lang="en-US" sz="2000" b="1" i="1" dirty="0"/>
          </a:p>
          <a:p>
            <a:pPr marL="0" marR="0" lvl="0" indent="0" algn="l" rtl="0">
              <a:lnSpc>
                <a:spcPct val="90000"/>
              </a:lnSpc>
              <a:spcBef>
                <a:spcPts val="1400"/>
              </a:spcBef>
              <a:spcAft>
                <a:spcPts val="0"/>
              </a:spcAft>
              <a:buClr>
                <a:schemeClr val="dk2"/>
              </a:buClr>
              <a:buSzPts val="2000"/>
              <a:buFont typeface="Arial"/>
              <a:buNone/>
            </a:pPr>
            <a:endParaRPr lang="en-US" sz="20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1C98-AFDD-E040-AD62-10C2F1AFF26C}"/>
              </a:ext>
            </a:extLst>
          </p:cNvPr>
          <p:cNvSpPr>
            <a:spLocks noGrp="1"/>
          </p:cNvSpPr>
          <p:nvPr>
            <p:ph type="title"/>
          </p:nvPr>
        </p:nvSpPr>
        <p:spPr>
          <a:xfrm>
            <a:off x="815566" y="152673"/>
            <a:ext cx="10515600" cy="1325563"/>
          </a:xfrm>
        </p:spPr>
        <p:txBody>
          <a:bodyPr/>
          <a:lstStyle/>
          <a:p>
            <a:r>
              <a:rPr lang="en-US" dirty="0"/>
              <a:t>Benzene</a:t>
            </a:r>
          </a:p>
        </p:txBody>
      </p:sp>
      <p:sp>
        <p:nvSpPr>
          <p:cNvPr id="4" name="TextBox 3">
            <a:extLst>
              <a:ext uri="{FF2B5EF4-FFF2-40B4-BE49-F238E27FC236}">
                <a16:creationId xmlns:a16="http://schemas.microsoft.com/office/drawing/2014/main" id="{E593257B-17CA-B54B-BE29-797F0C4367C9}"/>
              </a:ext>
            </a:extLst>
          </p:cNvPr>
          <p:cNvSpPr txBox="1"/>
          <p:nvPr/>
        </p:nvSpPr>
        <p:spPr>
          <a:xfrm>
            <a:off x="486182" y="2083815"/>
            <a:ext cx="418704" cy="369332"/>
          </a:xfrm>
          <a:prstGeom prst="rect">
            <a:avLst/>
          </a:prstGeom>
          <a:noFill/>
        </p:spPr>
        <p:txBody>
          <a:bodyPr wrap="none" rtlCol="0">
            <a:spAutoFit/>
          </a:bodyPr>
          <a:lstStyle/>
          <a:p>
            <a:r>
              <a:rPr lang="en-US" dirty="0"/>
              <a:t>17</a:t>
            </a:r>
          </a:p>
        </p:txBody>
      </p:sp>
      <p:sp>
        <p:nvSpPr>
          <p:cNvPr id="6" name="TextBox 5">
            <a:extLst>
              <a:ext uri="{FF2B5EF4-FFF2-40B4-BE49-F238E27FC236}">
                <a16:creationId xmlns:a16="http://schemas.microsoft.com/office/drawing/2014/main" id="{25BF2309-A3D1-AB46-8E54-0D06943A0BA7}"/>
              </a:ext>
            </a:extLst>
          </p:cNvPr>
          <p:cNvSpPr txBox="1"/>
          <p:nvPr/>
        </p:nvSpPr>
        <p:spPr>
          <a:xfrm>
            <a:off x="1869186" y="2029280"/>
            <a:ext cx="418704" cy="369332"/>
          </a:xfrm>
          <a:prstGeom prst="rect">
            <a:avLst/>
          </a:prstGeom>
          <a:noFill/>
        </p:spPr>
        <p:txBody>
          <a:bodyPr wrap="none" rtlCol="0">
            <a:spAutoFit/>
          </a:bodyPr>
          <a:lstStyle/>
          <a:p>
            <a:r>
              <a:rPr lang="en-US" dirty="0"/>
              <a:t>18</a:t>
            </a:r>
          </a:p>
        </p:txBody>
      </p:sp>
      <p:sp>
        <p:nvSpPr>
          <p:cNvPr id="7" name="TextBox 6">
            <a:extLst>
              <a:ext uri="{FF2B5EF4-FFF2-40B4-BE49-F238E27FC236}">
                <a16:creationId xmlns:a16="http://schemas.microsoft.com/office/drawing/2014/main" id="{497F6DA0-865D-C541-8495-01C98B44B908}"/>
              </a:ext>
            </a:extLst>
          </p:cNvPr>
          <p:cNvSpPr txBox="1"/>
          <p:nvPr/>
        </p:nvSpPr>
        <p:spPr>
          <a:xfrm>
            <a:off x="3340390" y="2001829"/>
            <a:ext cx="418704" cy="369332"/>
          </a:xfrm>
          <a:prstGeom prst="rect">
            <a:avLst/>
          </a:prstGeom>
          <a:noFill/>
        </p:spPr>
        <p:txBody>
          <a:bodyPr wrap="none" rtlCol="0">
            <a:spAutoFit/>
          </a:bodyPr>
          <a:lstStyle/>
          <a:p>
            <a:r>
              <a:rPr lang="en-US" dirty="0"/>
              <a:t>19</a:t>
            </a:r>
          </a:p>
        </p:txBody>
      </p:sp>
      <p:sp>
        <p:nvSpPr>
          <p:cNvPr id="8" name="TextBox 7">
            <a:extLst>
              <a:ext uri="{FF2B5EF4-FFF2-40B4-BE49-F238E27FC236}">
                <a16:creationId xmlns:a16="http://schemas.microsoft.com/office/drawing/2014/main" id="{23204643-6A62-1847-BF90-2BD0AE6E2D83}"/>
              </a:ext>
            </a:extLst>
          </p:cNvPr>
          <p:cNvSpPr txBox="1"/>
          <p:nvPr/>
        </p:nvSpPr>
        <p:spPr>
          <a:xfrm>
            <a:off x="4903893" y="2018306"/>
            <a:ext cx="418704" cy="369332"/>
          </a:xfrm>
          <a:prstGeom prst="rect">
            <a:avLst/>
          </a:prstGeom>
          <a:noFill/>
        </p:spPr>
        <p:txBody>
          <a:bodyPr wrap="none" rtlCol="0">
            <a:spAutoFit/>
          </a:bodyPr>
          <a:lstStyle/>
          <a:p>
            <a:r>
              <a:rPr lang="en-US" dirty="0"/>
              <a:t>20</a:t>
            </a:r>
          </a:p>
        </p:txBody>
      </p:sp>
      <p:sp>
        <p:nvSpPr>
          <p:cNvPr id="9" name="TextBox 8">
            <a:extLst>
              <a:ext uri="{FF2B5EF4-FFF2-40B4-BE49-F238E27FC236}">
                <a16:creationId xmlns:a16="http://schemas.microsoft.com/office/drawing/2014/main" id="{48679117-C012-6545-9DC2-B2082B04B655}"/>
              </a:ext>
            </a:extLst>
          </p:cNvPr>
          <p:cNvSpPr txBox="1"/>
          <p:nvPr/>
        </p:nvSpPr>
        <p:spPr>
          <a:xfrm>
            <a:off x="6227040" y="2029280"/>
            <a:ext cx="418704" cy="369332"/>
          </a:xfrm>
          <a:prstGeom prst="rect">
            <a:avLst/>
          </a:prstGeom>
          <a:noFill/>
        </p:spPr>
        <p:txBody>
          <a:bodyPr wrap="none" rtlCol="0">
            <a:spAutoFit/>
          </a:bodyPr>
          <a:lstStyle/>
          <a:p>
            <a:r>
              <a:rPr lang="en-US" dirty="0"/>
              <a:t>21</a:t>
            </a:r>
          </a:p>
        </p:txBody>
      </p:sp>
      <p:sp>
        <p:nvSpPr>
          <p:cNvPr id="10" name="TextBox 9">
            <a:extLst>
              <a:ext uri="{FF2B5EF4-FFF2-40B4-BE49-F238E27FC236}">
                <a16:creationId xmlns:a16="http://schemas.microsoft.com/office/drawing/2014/main" id="{2A0601ED-3E7D-F646-8AD0-22612AA905F6}"/>
              </a:ext>
            </a:extLst>
          </p:cNvPr>
          <p:cNvSpPr txBox="1"/>
          <p:nvPr/>
        </p:nvSpPr>
        <p:spPr>
          <a:xfrm>
            <a:off x="8057688" y="2009377"/>
            <a:ext cx="418704" cy="369332"/>
          </a:xfrm>
          <a:prstGeom prst="rect">
            <a:avLst/>
          </a:prstGeom>
          <a:noFill/>
        </p:spPr>
        <p:txBody>
          <a:bodyPr wrap="none" rtlCol="0">
            <a:spAutoFit/>
          </a:bodyPr>
          <a:lstStyle/>
          <a:p>
            <a:r>
              <a:rPr lang="en-US" dirty="0"/>
              <a:t>22</a:t>
            </a:r>
          </a:p>
        </p:txBody>
      </p:sp>
      <p:sp>
        <p:nvSpPr>
          <p:cNvPr id="11" name="TextBox 10">
            <a:extLst>
              <a:ext uri="{FF2B5EF4-FFF2-40B4-BE49-F238E27FC236}">
                <a16:creationId xmlns:a16="http://schemas.microsoft.com/office/drawing/2014/main" id="{73B5875F-BAA7-AF40-8FE4-C7770AFF6DF4}"/>
              </a:ext>
            </a:extLst>
          </p:cNvPr>
          <p:cNvSpPr txBox="1"/>
          <p:nvPr/>
        </p:nvSpPr>
        <p:spPr>
          <a:xfrm>
            <a:off x="9469632" y="2029280"/>
            <a:ext cx="418704" cy="369332"/>
          </a:xfrm>
          <a:prstGeom prst="rect">
            <a:avLst/>
          </a:prstGeom>
          <a:noFill/>
        </p:spPr>
        <p:txBody>
          <a:bodyPr wrap="none" rtlCol="0">
            <a:spAutoFit/>
          </a:bodyPr>
          <a:lstStyle/>
          <a:p>
            <a:r>
              <a:rPr lang="en-US" dirty="0"/>
              <a:t>23</a:t>
            </a:r>
          </a:p>
        </p:txBody>
      </p:sp>
      <p:sp>
        <p:nvSpPr>
          <p:cNvPr id="12" name="TextBox 11">
            <a:extLst>
              <a:ext uri="{FF2B5EF4-FFF2-40B4-BE49-F238E27FC236}">
                <a16:creationId xmlns:a16="http://schemas.microsoft.com/office/drawing/2014/main" id="{780DFEEA-E9B6-564E-8E49-174BFB5C9234}"/>
              </a:ext>
            </a:extLst>
          </p:cNvPr>
          <p:cNvSpPr txBox="1"/>
          <p:nvPr/>
        </p:nvSpPr>
        <p:spPr>
          <a:xfrm>
            <a:off x="10912462" y="2029280"/>
            <a:ext cx="418704" cy="369332"/>
          </a:xfrm>
          <a:prstGeom prst="rect">
            <a:avLst/>
          </a:prstGeom>
          <a:noFill/>
        </p:spPr>
        <p:txBody>
          <a:bodyPr wrap="none" rtlCol="0">
            <a:spAutoFit/>
          </a:bodyPr>
          <a:lstStyle/>
          <a:p>
            <a:r>
              <a:rPr lang="en-US" dirty="0"/>
              <a:t>24</a:t>
            </a:r>
          </a:p>
        </p:txBody>
      </p:sp>
      <p:pic>
        <p:nvPicPr>
          <p:cNvPr id="14" name="Picture 13">
            <a:extLst>
              <a:ext uri="{FF2B5EF4-FFF2-40B4-BE49-F238E27FC236}">
                <a16:creationId xmlns:a16="http://schemas.microsoft.com/office/drawing/2014/main" id="{1FF11965-818B-184C-BD94-E99AB0D92670}"/>
              </a:ext>
            </a:extLst>
          </p:cNvPr>
          <p:cNvPicPr>
            <a:picLocks noChangeAspect="1"/>
          </p:cNvPicPr>
          <p:nvPr/>
        </p:nvPicPr>
        <p:blipFill>
          <a:blip r:embed="rId2"/>
          <a:stretch>
            <a:fillRect/>
          </a:stretch>
        </p:blipFill>
        <p:spPr>
          <a:xfrm>
            <a:off x="40517" y="3144481"/>
            <a:ext cx="1310034" cy="1346832"/>
          </a:xfrm>
          <a:prstGeom prst="rect">
            <a:avLst/>
          </a:prstGeom>
        </p:spPr>
      </p:pic>
      <p:pic>
        <p:nvPicPr>
          <p:cNvPr id="15" name="Picture 14">
            <a:extLst>
              <a:ext uri="{FF2B5EF4-FFF2-40B4-BE49-F238E27FC236}">
                <a16:creationId xmlns:a16="http://schemas.microsoft.com/office/drawing/2014/main" id="{9125A7AF-8DD0-3D47-A296-DDFCA0733676}"/>
              </a:ext>
            </a:extLst>
          </p:cNvPr>
          <p:cNvPicPr>
            <a:picLocks noChangeAspect="1"/>
          </p:cNvPicPr>
          <p:nvPr/>
        </p:nvPicPr>
        <p:blipFill>
          <a:blip r:embed="rId3"/>
          <a:stretch>
            <a:fillRect/>
          </a:stretch>
        </p:blipFill>
        <p:spPr>
          <a:xfrm>
            <a:off x="1438083" y="3144480"/>
            <a:ext cx="1286362" cy="1346832"/>
          </a:xfrm>
          <a:prstGeom prst="rect">
            <a:avLst/>
          </a:prstGeom>
        </p:spPr>
      </p:pic>
      <p:pic>
        <p:nvPicPr>
          <p:cNvPr id="16" name="Picture 15">
            <a:extLst>
              <a:ext uri="{FF2B5EF4-FFF2-40B4-BE49-F238E27FC236}">
                <a16:creationId xmlns:a16="http://schemas.microsoft.com/office/drawing/2014/main" id="{2BF961E2-9CDB-8C43-A123-A4D927BB6240}"/>
              </a:ext>
            </a:extLst>
          </p:cNvPr>
          <p:cNvPicPr>
            <a:picLocks noChangeAspect="1"/>
          </p:cNvPicPr>
          <p:nvPr/>
        </p:nvPicPr>
        <p:blipFill>
          <a:blip r:embed="rId4"/>
          <a:stretch>
            <a:fillRect/>
          </a:stretch>
        </p:blipFill>
        <p:spPr>
          <a:xfrm>
            <a:off x="2865732" y="3187462"/>
            <a:ext cx="1573447" cy="1278844"/>
          </a:xfrm>
          <a:prstGeom prst="rect">
            <a:avLst/>
          </a:prstGeom>
        </p:spPr>
      </p:pic>
      <p:pic>
        <p:nvPicPr>
          <p:cNvPr id="17" name="Picture 16">
            <a:extLst>
              <a:ext uri="{FF2B5EF4-FFF2-40B4-BE49-F238E27FC236}">
                <a16:creationId xmlns:a16="http://schemas.microsoft.com/office/drawing/2014/main" id="{F2AD543E-507F-3A4F-947F-AA6EC5959555}"/>
              </a:ext>
            </a:extLst>
          </p:cNvPr>
          <p:cNvPicPr>
            <a:picLocks noChangeAspect="1"/>
          </p:cNvPicPr>
          <p:nvPr/>
        </p:nvPicPr>
        <p:blipFill>
          <a:blip r:embed="rId5"/>
          <a:stretch>
            <a:fillRect/>
          </a:stretch>
        </p:blipFill>
        <p:spPr>
          <a:xfrm>
            <a:off x="4504702" y="3187462"/>
            <a:ext cx="1275659" cy="1303850"/>
          </a:xfrm>
          <a:prstGeom prst="rect">
            <a:avLst/>
          </a:prstGeom>
        </p:spPr>
      </p:pic>
      <p:pic>
        <p:nvPicPr>
          <p:cNvPr id="18" name="Picture 17">
            <a:extLst>
              <a:ext uri="{FF2B5EF4-FFF2-40B4-BE49-F238E27FC236}">
                <a16:creationId xmlns:a16="http://schemas.microsoft.com/office/drawing/2014/main" id="{E6731A6E-CA33-BF45-ADC6-81B1C08A455E}"/>
              </a:ext>
            </a:extLst>
          </p:cNvPr>
          <p:cNvPicPr>
            <a:picLocks noChangeAspect="1"/>
          </p:cNvPicPr>
          <p:nvPr/>
        </p:nvPicPr>
        <p:blipFill>
          <a:blip r:embed="rId6"/>
          <a:stretch>
            <a:fillRect/>
          </a:stretch>
        </p:blipFill>
        <p:spPr>
          <a:xfrm>
            <a:off x="5814481" y="3073247"/>
            <a:ext cx="1505226" cy="1489297"/>
          </a:xfrm>
          <a:prstGeom prst="rect">
            <a:avLst/>
          </a:prstGeom>
        </p:spPr>
      </p:pic>
      <p:pic>
        <p:nvPicPr>
          <p:cNvPr id="19" name="Picture 18">
            <a:extLst>
              <a:ext uri="{FF2B5EF4-FFF2-40B4-BE49-F238E27FC236}">
                <a16:creationId xmlns:a16="http://schemas.microsoft.com/office/drawing/2014/main" id="{819820DC-3947-AE4B-9BAA-2613E50D2C27}"/>
              </a:ext>
            </a:extLst>
          </p:cNvPr>
          <p:cNvPicPr>
            <a:picLocks noChangeAspect="1"/>
          </p:cNvPicPr>
          <p:nvPr/>
        </p:nvPicPr>
        <p:blipFill>
          <a:blip r:embed="rId7"/>
          <a:stretch>
            <a:fillRect/>
          </a:stretch>
        </p:blipFill>
        <p:spPr>
          <a:xfrm>
            <a:off x="7460994" y="2929404"/>
            <a:ext cx="1570670" cy="1633140"/>
          </a:xfrm>
          <a:prstGeom prst="rect">
            <a:avLst/>
          </a:prstGeom>
        </p:spPr>
      </p:pic>
      <p:pic>
        <p:nvPicPr>
          <p:cNvPr id="20" name="Picture 19">
            <a:extLst>
              <a:ext uri="{FF2B5EF4-FFF2-40B4-BE49-F238E27FC236}">
                <a16:creationId xmlns:a16="http://schemas.microsoft.com/office/drawing/2014/main" id="{C3A84152-1A1A-EE49-8C67-AB00B1B12B80}"/>
              </a:ext>
            </a:extLst>
          </p:cNvPr>
          <p:cNvPicPr>
            <a:picLocks noChangeAspect="1"/>
          </p:cNvPicPr>
          <p:nvPr/>
        </p:nvPicPr>
        <p:blipFill>
          <a:blip r:embed="rId8"/>
          <a:stretch>
            <a:fillRect/>
          </a:stretch>
        </p:blipFill>
        <p:spPr>
          <a:xfrm>
            <a:off x="9147428" y="3008447"/>
            <a:ext cx="1251888" cy="1410259"/>
          </a:xfrm>
          <a:prstGeom prst="rect">
            <a:avLst/>
          </a:prstGeom>
        </p:spPr>
      </p:pic>
      <p:pic>
        <p:nvPicPr>
          <p:cNvPr id="21" name="Picture 20">
            <a:extLst>
              <a:ext uri="{FF2B5EF4-FFF2-40B4-BE49-F238E27FC236}">
                <a16:creationId xmlns:a16="http://schemas.microsoft.com/office/drawing/2014/main" id="{D975BCC2-63E1-EF47-8754-0D7D699ABAA8}"/>
              </a:ext>
            </a:extLst>
          </p:cNvPr>
          <p:cNvPicPr>
            <a:picLocks noChangeAspect="1"/>
          </p:cNvPicPr>
          <p:nvPr/>
        </p:nvPicPr>
        <p:blipFill>
          <a:blip r:embed="rId9"/>
          <a:stretch>
            <a:fillRect/>
          </a:stretch>
        </p:blipFill>
        <p:spPr>
          <a:xfrm>
            <a:off x="10578553" y="2894420"/>
            <a:ext cx="1505226" cy="1513682"/>
          </a:xfrm>
          <a:prstGeom prst="rect">
            <a:avLst/>
          </a:prstGeom>
        </p:spPr>
      </p:pic>
      <p:pic>
        <p:nvPicPr>
          <p:cNvPr id="23" name="Picture 22">
            <a:extLst>
              <a:ext uri="{FF2B5EF4-FFF2-40B4-BE49-F238E27FC236}">
                <a16:creationId xmlns:a16="http://schemas.microsoft.com/office/drawing/2014/main" id="{331FA9D3-7293-D54E-89BD-C9C325CEB4C6}"/>
              </a:ext>
            </a:extLst>
          </p:cNvPr>
          <p:cNvPicPr>
            <a:picLocks noChangeAspect="1"/>
          </p:cNvPicPr>
          <p:nvPr/>
        </p:nvPicPr>
        <p:blipFill>
          <a:blip r:embed="rId10"/>
          <a:stretch>
            <a:fillRect/>
          </a:stretch>
        </p:blipFill>
        <p:spPr>
          <a:xfrm>
            <a:off x="1396634" y="5128526"/>
            <a:ext cx="1439408" cy="915987"/>
          </a:xfrm>
          <a:prstGeom prst="rect">
            <a:avLst/>
          </a:prstGeom>
        </p:spPr>
      </p:pic>
      <p:pic>
        <p:nvPicPr>
          <p:cNvPr id="24" name="Picture 23">
            <a:extLst>
              <a:ext uri="{FF2B5EF4-FFF2-40B4-BE49-F238E27FC236}">
                <a16:creationId xmlns:a16="http://schemas.microsoft.com/office/drawing/2014/main" id="{96DDC387-7335-8841-BAA1-8078E4E9C050}"/>
              </a:ext>
            </a:extLst>
          </p:cNvPr>
          <p:cNvPicPr>
            <a:picLocks noChangeAspect="1"/>
          </p:cNvPicPr>
          <p:nvPr/>
        </p:nvPicPr>
        <p:blipFill>
          <a:blip r:embed="rId11"/>
          <a:stretch>
            <a:fillRect/>
          </a:stretch>
        </p:blipFill>
        <p:spPr>
          <a:xfrm>
            <a:off x="2867156" y="5045738"/>
            <a:ext cx="1637546" cy="917026"/>
          </a:xfrm>
          <a:prstGeom prst="rect">
            <a:avLst/>
          </a:prstGeom>
        </p:spPr>
      </p:pic>
      <p:pic>
        <p:nvPicPr>
          <p:cNvPr id="25" name="Picture 24">
            <a:extLst>
              <a:ext uri="{FF2B5EF4-FFF2-40B4-BE49-F238E27FC236}">
                <a16:creationId xmlns:a16="http://schemas.microsoft.com/office/drawing/2014/main" id="{E0000432-C292-3144-9F18-BAE4B32B0798}"/>
              </a:ext>
            </a:extLst>
          </p:cNvPr>
          <p:cNvPicPr>
            <a:picLocks noChangeAspect="1"/>
          </p:cNvPicPr>
          <p:nvPr/>
        </p:nvPicPr>
        <p:blipFill>
          <a:blip r:embed="rId12"/>
          <a:stretch>
            <a:fillRect/>
          </a:stretch>
        </p:blipFill>
        <p:spPr>
          <a:xfrm>
            <a:off x="4533165" y="4982397"/>
            <a:ext cx="1310034" cy="1043708"/>
          </a:xfrm>
          <a:prstGeom prst="rect">
            <a:avLst/>
          </a:prstGeom>
        </p:spPr>
      </p:pic>
      <p:pic>
        <p:nvPicPr>
          <p:cNvPr id="26" name="Picture 25">
            <a:extLst>
              <a:ext uri="{FF2B5EF4-FFF2-40B4-BE49-F238E27FC236}">
                <a16:creationId xmlns:a16="http://schemas.microsoft.com/office/drawing/2014/main" id="{10D11DD9-D68A-3947-9BC7-13914459BD1E}"/>
              </a:ext>
            </a:extLst>
          </p:cNvPr>
          <p:cNvPicPr>
            <a:picLocks noChangeAspect="1"/>
          </p:cNvPicPr>
          <p:nvPr/>
        </p:nvPicPr>
        <p:blipFill>
          <a:blip r:embed="rId13"/>
          <a:stretch>
            <a:fillRect/>
          </a:stretch>
        </p:blipFill>
        <p:spPr>
          <a:xfrm>
            <a:off x="5949673" y="4972528"/>
            <a:ext cx="1392142" cy="1089147"/>
          </a:xfrm>
          <a:prstGeom prst="rect">
            <a:avLst/>
          </a:prstGeom>
        </p:spPr>
      </p:pic>
      <p:pic>
        <p:nvPicPr>
          <p:cNvPr id="27" name="Picture 26">
            <a:extLst>
              <a:ext uri="{FF2B5EF4-FFF2-40B4-BE49-F238E27FC236}">
                <a16:creationId xmlns:a16="http://schemas.microsoft.com/office/drawing/2014/main" id="{26E4951B-D063-EE4D-8B9D-731A94754F23}"/>
              </a:ext>
            </a:extLst>
          </p:cNvPr>
          <p:cNvPicPr>
            <a:picLocks noChangeAspect="1"/>
          </p:cNvPicPr>
          <p:nvPr/>
        </p:nvPicPr>
        <p:blipFill>
          <a:blip r:embed="rId14"/>
          <a:stretch>
            <a:fillRect/>
          </a:stretch>
        </p:blipFill>
        <p:spPr>
          <a:xfrm>
            <a:off x="7538533" y="4824311"/>
            <a:ext cx="1410940" cy="1089147"/>
          </a:xfrm>
          <a:prstGeom prst="rect">
            <a:avLst/>
          </a:prstGeom>
        </p:spPr>
      </p:pic>
      <p:pic>
        <p:nvPicPr>
          <p:cNvPr id="28" name="Picture 27">
            <a:extLst>
              <a:ext uri="{FF2B5EF4-FFF2-40B4-BE49-F238E27FC236}">
                <a16:creationId xmlns:a16="http://schemas.microsoft.com/office/drawing/2014/main" id="{7B4CFC38-A1DB-6240-8991-1C9722BF7757}"/>
              </a:ext>
            </a:extLst>
          </p:cNvPr>
          <p:cNvPicPr>
            <a:picLocks noChangeAspect="1"/>
          </p:cNvPicPr>
          <p:nvPr/>
        </p:nvPicPr>
        <p:blipFill>
          <a:blip r:embed="rId15"/>
          <a:stretch>
            <a:fillRect/>
          </a:stretch>
        </p:blipFill>
        <p:spPr>
          <a:xfrm>
            <a:off x="9029378" y="4753704"/>
            <a:ext cx="1426068" cy="1159754"/>
          </a:xfrm>
          <a:prstGeom prst="rect">
            <a:avLst/>
          </a:prstGeom>
        </p:spPr>
      </p:pic>
      <p:pic>
        <p:nvPicPr>
          <p:cNvPr id="29" name="Picture 28">
            <a:extLst>
              <a:ext uri="{FF2B5EF4-FFF2-40B4-BE49-F238E27FC236}">
                <a16:creationId xmlns:a16="http://schemas.microsoft.com/office/drawing/2014/main" id="{B56670BA-DE81-814E-9167-751921D26E69}"/>
              </a:ext>
            </a:extLst>
          </p:cNvPr>
          <p:cNvPicPr>
            <a:picLocks noChangeAspect="1"/>
          </p:cNvPicPr>
          <p:nvPr/>
        </p:nvPicPr>
        <p:blipFill>
          <a:blip r:embed="rId16"/>
          <a:stretch>
            <a:fillRect/>
          </a:stretch>
        </p:blipFill>
        <p:spPr>
          <a:xfrm>
            <a:off x="10481563" y="4669392"/>
            <a:ext cx="1604315" cy="1346832"/>
          </a:xfrm>
          <a:prstGeom prst="rect">
            <a:avLst/>
          </a:prstGeom>
        </p:spPr>
      </p:pic>
      <p:pic>
        <p:nvPicPr>
          <p:cNvPr id="30" name="Picture 29">
            <a:extLst>
              <a:ext uri="{FF2B5EF4-FFF2-40B4-BE49-F238E27FC236}">
                <a16:creationId xmlns:a16="http://schemas.microsoft.com/office/drawing/2014/main" id="{45D51325-675E-6345-A69B-41EB0575E636}"/>
              </a:ext>
            </a:extLst>
          </p:cNvPr>
          <p:cNvPicPr>
            <a:picLocks noChangeAspect="1"/>
          </p:cNvPicPr>
          <p:nvPr/>
        </p:nvPicPr>
        <p:blipFill>
          <a:blip r:embed="rId17"/>
          <a:stretch>
            <a:fillRect/>
          </a:stretch>
        </p:blipFill>
        <p:spPr>
          <a:xfrm>
            <a:off x="60458" y="5050679"/>
            <a:ext cx="1118365" cy="965545"/>
          </a:xfrm>
          <a:prstGeom prst="rect">
            <a:avLst/>
          </a:prstGeom>
        </p:spPr>
      </p:pic>
      <p:sp>
        <p:nvSpPr>
          <p:cNvPr id="32" name="Rounded Rectangle 31">
            <a:extLst>
              <a:ext uri="{FF2B5EF4-FFF2-40B4-BE49-F238E27FC236}">
                <a16:creationId xmlns:a16="http://schemas.microsoft.com/office/drawing/2014/main" id="{2AEB46E2-17DE-1749-800D-62066E750844}"/>
              </a:ext>
            </a:extLst>
          </p:cNvPr>
          <p:cNvSpPr/>
          <p:nvPr/>
        </p:nvSpPr>
        <p:spPr>
          <a:xfrm>
            <a:off x="78053" y="2716350"/>
            <a:ext cx="1300962" cy="3345325"/>
          </a:xfrm>
          <a:prstGeom prst="roundRect">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30562FD1-EECB-6540-85E5-668EC71D62AC}"/>
              </a:ext>
            </a:extLst>
          </p:cNvPr>
          <p:cNvSpPr/>
          <p:nvPr/>
        </p:nvSpPr>
        <p:spPr>
          <a:xfrm>
            <a:off x="4375329" y="2716350"/>
            <a:ext cx="7708449" cy="3345325"/>
          </a:xfrm>
          <a:prstGeom prst="roundRect">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D689B6B9-1DE9-A043-9B16-D47D8DC095D9}"/>
              </a:ext>
            </a:extLst>
          </p:cNvPr>
          <p:cNvCxnSpPr/>
          <p:nvPr/>
        </p:nvCxnSpPr>
        <p:spPr>
          <a:xfrm>
            <a:off x="1649506" y="6687671"/>
            <a:ext cx="8588188" cy="0"/>
          </a:xfrm>
          <a:prstGeom prst="straightConnector1">
            <a:avLst/>
          </a:prstGeom>
          <a:ln w="34925">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4228C87-918D-8849-8AC7-75E8AE06C152}"/>
              </a:ext>
            </a:extLst>
          </p:cNvPr>
          <p:cNvSpPr txBox="1"/>
          <p:nvPr/>
        </p:nvSpPr>
        <p:spPr>
          <a:xfrm>
            <a:off x="5142531" y="6235364"/>
            <a:ext cx="1967205" cy="461665"/>
          </a:xfrm>
          <a:prstGeom prst="rect">
            <a:avLst/>
          </a:prstGeom>
          <a:noFill/>
        </p:spPr>
        <p:txBody>
          <a:bodyPr wrap="none" rtlCol="0">
            <a:spAutoFit/>
          </a:bodyPr>
          <a:lstStyle/>
          <a:p>
            <a:r>
              <a:rPr lang="en-US" sz="2400" dirty="0">
                <a:solidFill>
                  <a:schemeClr val="accent6">
                    <a:lumMod val="75000"/>
                  </a:schemeClr>
                </a:solidFill>
              </a:rPr>
              <a:t>Orbital Energy</a:t>
            </a:r>
          </a:p>
        </p:txBody>
      </p:sp>
      <p:sp>
        <p:nvSpPr>
          <p:cNvPr id="37" name="TextBox 36">
            <a:extLst>
              <a:ext uri="{FF2B5EF4-FFF2-40B4-BE49-F238E27FC236}">
                <a16:creationId xmlns:a16="http://schemas.microsoft.com/office/drawing/2014/main" id="{71EB7E91-8653-EF45-BE3D-85AE72B1DB09}"/>
              </a:ext>
            </a:extLst>
          </p:cNvPr>
          <p:cNvSpPr txBox="1"/>
          <p:nvPr/>
        </p:nvSpPr>
        <p:spPr>
          <a:xfrm>
            <a:off x="5120936" y="2297067"/>
            <a:ext cx="3908442" cy="523220"/>
          </a:xfrm>
          <a:prstGeom prst="rect">
            <a:avLst/>
          </a:prstGeom>
          <a:noFill/>
        </p:spPr>
        <p:txBody>
          <a:bodyPr wrap="none" rtlCol="0">
            <a:spAutoFit/>
          </a:bodyPr>
          <a:lstStyle/>
          <a:p>
            <a:r>
              <a:rPr lang="en-US" sz="2800" dirty="0">
                <a:solidFill>
                  <a:schemeClr val="accent1"/>
                </a:solidFill>
              </a:rPr>
              <a:t>occupied </a:t>
            </a:r>
            <a:r>
              <a:rPr lang="en-US" sz="2800" dirty="0"/>
              <a:t>                </a:t>
            </a:r>
            <a:r>
              <a:rPr lang="en-US" sz="2800" dirty="0">
                <a:solidFill>
                  <a:schemeClr val="accent6">
                    <a:lumMod val="50000"/>
                  </a:schemeClr>
                </a:solidFill>
              </a:rPr>
              <a:t>virtual</a:t>
            </a:r>
            <a:r>
              <a:rPr lang="en-US" sz="2800" dirty="0"/>
              <a:t> </a:t>
            </a:r>
          </a:p>
        </p:txBody>
      </p:sp>
      <p:cxnSp>
        <p:nvCxnSpPr>
          <p:cNvPr id="39" name="Straight Connector 38">
            <a:extLst>
              <a:ext uri="{FF2B5EF4-FFF2-40B4-BE49-F238E27FC236}">
                <a16:creationId xmlns:a16="http://schemas.microsoft.com/office/drawing/2014/main" id="{20A27953-62EE-D348-8C34-7C6895D64AE7}"/>
              </a:ext>
            </a:extLst>
          </p:cNvPr>
          <p:cNvCxnSpPr>
            <a:cxnSpLocks/>
          </p:cNvCxnSpPr>
          <p:nvPr/>
        </p:nvCxnSpPr>
        <p:spPr>
          <a:xfrm>
            <a:off x="7434877" y="2290072"/>
            <a:ext cx="0" cy="4001741"/>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0E354ED-E50F-1F4F-A800-0F8D4623972E}"/>
              </a:ext>
            </a:extLst>
          </p:cNvPr>
          <p:cNvCxnSpPr>
            <a:cxnSpLocks/>
          </p:cNvCxnSpPr>
          <p:nvPr/>
        </p:nvCxnSpPr>
        <p:spPr>
          <a:xfrm>
            <a:off x="9147428" y="2584731"/>
            <a:ext cx="1308018" cy="0"/>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2BCDFA1-72B0-7B4E-8D90-013D80BEA50E}"/>
              </a:ext>
            </a:extLst>
          </p:cNvPr>
          <p:cNvCxnSpPr>
            <a:cxnSpLocks/>
          </p:cNvCxnSpPr>
          <p:nvPr/>
        </p:nvCxnSpPr>
        <p:spPr>
          <a:xfrm flipH="1">
            <a:off x="3012141" y="2584731"/>
            <a:ext cx="1970959" cy="0"/>
          </a:xfrm>
          <a:prstGeom prst="straightConnector1">
            <a:avLst/>
          </a:prstGeom>
          <a:ln w="28575">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B92C4E2-F884-584A-A6A7-A80D67E5A82F}"/>
              </a:ext>
            </a:extLst>
          </p:cNvPr>
          <p:cNvSpPr txBox="1"/>
          <p:nvPr/>
        </p:nvSpPr>
        <p:spPr>
          <a:xfrm>
            <a:off x="6750784" y="2007694"/>
            <a:ext cx="1558413" cy="400110"/>
          </a:xfrm>
          <a:prstGeom prst="rect">
            <a:avLst/>
          </a:prstGeom>
          <a:noFill/>
        </p:spPr>
        <p:txBody>
          <a:bodyPr wrap="square" rtlCol="0">
            <a:spAutoFit/>
          </a:bodyPr>
          <a:lstStyle/>
          <a:p>
            <a:r>
              <a:rPr lang="en-US" sz="2000" dirty="0"/>
              <a:t>Fermi level</a:t>
            </a:r>
          </a:p>
        </p:txBody>
      </p:sp>
      <p:sp>
        <p:nvSpPr>
          <p:cNvPr id="50" name="TextBox 49">
            <a:extLst>
              <a:ext uri="{FF2B5EF4-FFF2-40B4-BE49-F238E27FC236}">
                <a16:creationId xmlns:a16="http://schemas.microsoft.com/office/drawing/2014/main" id="{30D6EB0D-59D6-9E4E-9577-030C6005B4BA}"/>
              </a:ext>
            </a:extLst>
          </p:cNvPr>
          <p:cNvSpPr txBox="1"/>
          <p:nvPr/>
        </p:nvSpPr>
        <p:spPr>
          <a:xfrm>
            <a:off x="3477313" y="529938"/>
            <a:ext cx="5288627" cy="923330"/>
          </a:xfrm>
          <a:prstGeom prst="rect">
            <a:avLst/>
          </a:prstGeom>
          <a:noFill/>
        </p:spPr>
        <p:txBody>
          <a:bodyPr wrap="none" rtlCol="0">
            <a:spAutoFit/>
          </a:bodyPr>
          <a:lstStyle/>
          <a:p>
            <a:r>
              <a:rPr lang="en-US" sz="1800" dirty="0"/>
              <a:t>12 atoms:   C</a:t>
            </a:r>
            <a:r>
              <a:rPr lang="en-US" sz="1800" baseline="-25000" dirty="0"/>
              <a:t>6</a:t>
            </a:r>
            <a:r>
              <a:rPr lang="en-US" sz="1800" dirty="0"/>
              <a:t>H</a:t>
            </a:r>
            <a:r>
              <a:rPr lang="en-US" sz="1800" baseline="-25000" dirty="0"/>
              <a:t>6</a:t>
            </a:r>
            <a:r>
              <a:rPr lang="en-US" sz="1800" dirty="0"/>
              <a:t> </a:t>
            </a:r>
          </a:p>
          <a:p>
            <a:pPr marL="342900" indent="-342900">
              <a:buAutoNum type="arabicPlain" startAt="42"/>
            </a:pPr>
            <a:r>
              <a:rPr lang="en-US" sz="1800" dirty="0"/>
              <a:t>electrons: </a:t>
            </a:r>
          </a:p>
          <a:p>
            <a:r>
              <a:rPr lang="en-US" sz="1800" dirty="0"/>
              <a:t>36 basis functions / 72 </a:t>
            </a:r>
            <a:r>
              <a:rPr lang="en-US" sz="1800" dirty="0" err="1"/>
              <a:t>spinorbitals</a:t>
            </a:r>
            <a:r>
              <a:rPr lang="en-US" sz="1800" dirty="0"/>
              <a:t>  (STO-3G set) </a:t>
            </a:r>
            <a:endParaRPr lang="en-US" dirty="0"/>
          </a:p>
        </p:txBody>
      </p:sp>
      <p:sp>
        <p:nvSpPr>
          <p:cNvPr id="51" name="TextBox 50">
            <a:extLst>
              <a:ext uri="{FF2B5EF4-FFF2-40B4-BE49-F238E27FC236}">
                <a16:creationId xmlns:a16="http://schemas.microsoft.com/office/drawing/2014/main" id="{FB47B1A6-4D3B-E245-B994-876609266143}"/>
              </a:ext>
            </a:extLst>
          </p:cNvPr>
          <p:cNvSpPr txBox="1"/>
          <p:nvPr/>
        </p:nvSpPr>
        <p:spPr>
          <a:xfrm>
            <a:off x="157160" y="2083815"/>
            <a:ext cx="300082" cy="369332"/>
          </a:xfrm>
          <a:prstGeom prst="rect">
            <a:avLst/>
          </a:prstGeom>
          <a:noFill/>
        </p:spPr>
        <p:txBody>
          <a:bodyPr wrap="none" rtlCol="0">
            <a:spAutoFit/>
          </a:bodyPr>
          <a:lstStyle/>
          <a:p>
            <a:r>
              <a:rPr lang="en-US" dirty="0"/>
              <a:t>#</a:t>
            </a:r>
          </a:p>
        </p:txBody>
      </p:sp>
      <p:pic>
        <p:nvPicPr>
          <p:cNvPr id="38" name="Picture 37">
            <a:extLst>
              <a:ext uri="{FF2B5EF4-FFF2-40B4-BE49-F238E27FC236}">
                <a16:creationId xmlns:a16="http://schemas.microsoft.com/office/drawing/2014/main" id="{B7791DA5-11E2-AA43-8258-22445211F1C7}"/>
              </a:ext>
            </a:extLst>
          </p:cNvPr>
          <p:cNvPicPr>
            <a:picLocks noChangeAspect="1"/>
          </p:cNvPicPr>
          <p:nvPr/>
        </p:nvPicPr>
        <p:blipFill>
          <a:blip r:embed="rId18"/>
          <a:stretch>
            <a:fillRect/>
          </a:stretch>
        </p:blipFill>
        <p:spPr>
          <a:xfrm>
            <a:off x="801170" y="794025"/>
            <a:ext cx="1591237" cy="1416201"/>
          </a:xfrm>
          <a:prstGeom prst="rect">
            <a:avLst/>
          </a:prstGeom>
        </p:spPr>
      </p:pic>
    </p:spTree>
    <p:extLst>
      <p:ext uri="{BB962C8B-B14F-4D97-AF65-F5344CB8AC3E}">
        <p14:creationId xmlns:p14="http://schemas.microsoft.com/office/powerpoint/2010/main" val="2335241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281ED-A7FE-2B43-847E-7A397B1BD8B1}"/>
              </a:ext>
            </a:extLst>
          </p:cNvPr>
          <p:cNvSpPr>
            <a:spLocks noGrp="1"/>
          </p:cNvSpPr>
          <p:nvPr>
            <p:ph type="title"/>
          </p:nvPr>
        </p:nvSpPr>
        <p:spPr/>
        <p:txBody>
          <a:bodyPr>
            <a:normAutofit fontScale="90000"/>
          </a:bodyPr>
          <a:lstStyle/>
          <a:p>
            <a:r>
              <a:rPr lang="en-US" dirty="0"/>
              <a:t>Mapping a Chemistry Problem onto a Quantum Computer </a:t>
            </a:r>
            <a:br>
              <a:rPr lang="en-US" dirty="0"/>
            </a:br>
            <a:endParaRPr lang="en-US" dirty="0"/>
          </a:p>
        </p:txBody>
      </p:sp>
      <p:pic>
        <p:nvPicPr>
          <p:cNvPr id="4" name="Picture 3">
            <a:extLst>
              <a:ext uri="{FF2B5EF4-FFF2-40B4-BE49-F238E27FC236}">
                <a16:creationId xmlns:a16="http://schemas.microsoft.com/office/drawing/2014/main" id="{EC8B2545-5445-D249-BB61-ACF653363E09}"/>
              </a:ext>
            </a:extLst>
          </p:cNvPr>
          <p:cNvPicPr>
            <a:picLocks noChangeAspect="1"/>
          </p:cNvPicPr>
          <p:nvPr/>
        </p:nvPicPr>
        <p:blipFill>
          <a:blip r:embed="rId2"/>
          <a:stretch>
            <a:fillRect/>
          </a:stretch>
        </p:blipFill>
        <p:spPr>
          <a:xfrm>
            <a:off x="0" y="812014"/>
            <a:ext cx="10254343" cy="5624955"/>
          </a:xfrm>
          <a:prstGeom prst="rect">
            <a:avLst/>
          </a:prstGeom>
        </p:spPr>
      </p:pic>
      <p:sp>
        <p:nvSpPr>
          <p:cNvPr id="5" name="TextBox 4">
            <a:extLst>
              <a:ext uri="{FF2B5EF4-FFF2-40B4-BE49-F238E27FC236}">
                <a16:creationId xmlns:a16="http://schemas.microsoft.com/office/drawing/2014/main" id="{CBCF43CB-F479-9742-8BE5-05CCF51B7F9F}"/>
              </a:ext>
            </a:extLst>
          </p:cNvPr>
          <p:cNvSpPr txBox="1"/>
          <p:nvPr/>
        </p:nvSpPr>
        <p:spPr>
          <a:xfrm>
            <a:off x="2292440" y="6384070"/>
            <a:ext cx="6952544" cy="307777"/>
          </a:xfrm>
          <a:prstGeom prst="rect">
            <a:avLst/>
          </a:prstGeom>
          <a:noFill/>
        </p:spPr>
        <p:txBody>
          <a:bodyPr wrap="none" rtlCol="0">
            <a:spAutoFit/>
          </a:bodyPr>
          <a:lstStyle/>
          <a:p>
            <a:r>
              <a:rPr lang="en-US" dirty="0"/>
              <a:t>Ref. BES Roundtable  report “Opportunities in Chemical in Materials Sciences, 2017</a:t>
            </a:r>
          </a:p>
        </p:txBody>
      </p:sp>
    </p:spTree>
    <p:extLst>
      <p:ext uri="{BB962C8B-B14F-4D97-AF65-F5344CB8AC3E}">
        <p14:creationId xmlns:p14="http://schemas.microsoft.com/office/powerpoint/2010/main" val="2625067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192B0139-D017-1F4A-B48D-578987F6C72D}"/>
              </a:ext>
            </a:extLst>
          </p:cNvPr>
          <p:cNvSpPr/>
          <p:nvPr/>
        </p:nvSpPr>
        <p:spPr>
          <a:xfrm>
            <a:off x="6876376" y="1071971"/>
            <a:ext cx="4638622" cy="126353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653C6C29-B91B-0342-9E79-55ACD03C258D}"/>
              </a:ext>
            </a:extLst>
          </p:cNvPr>
          <p:cNvSpPr/>
          <p:nvPr/>
        </p:nvSpPr>
        <p:spPr>
          <a:xfrm>
            <a:off x="6658377" y="2413207"/>
            <a:ext cx="4971246" cy="4119003"/>
          </a:xfrm>
          <a:prstGeom prst="roundRect">
            <a:avLst/>
          </a:prstGeom>
          <a:gradFill flip="none" rotWithShape="1">
            <a:gsLst>
              <a:gs pos="53000">
                <a:schemeClr val="bg1"/>
              </a:gs>
              <a:gs pos="10000">
                <a:schemeClr val="accent1">
                  <a:lumMod val="45000"/>
                  <a:lumOff val="55000"/>
                </a:schemeClr>
              </a:gs>
              <a:gs pos="27000">
                <a:schemeClr val="accent1">
                  <a:lumMod val="45000"/>
                  <a:lumOff val="55000"/>
                </a:schemeClr>
              </a:gs>
              <a:gs pos="46000">
                <a:schemeClr val="accent1">
                  <a:lumMod val="30000"/>
                  <a:lumOff val="70000"/>
                </a:schemeClr>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DCFF9-192E-6E48-AFF4-DC7C50D2FEDE}"/>
              </a:ext>
            </a:extLst>
          </p:cNvPr>
          <p:cNvSpPr>
            <a:spLocks noGrp="1"/>
          </p:cNvSpPr>
          <p:nvPr>
            <p:ph type="title"/>
          </p:nvPr>
        </p:nvSpPr>
        <p:spPr/>
        <p:txBody>
          <a:bodyPr/>
          <a:lstStyle/>
          <a:p>
            <a:r>
              <a:rPr lang="en-US" dirty="0"/>
              <a:t>Example: </a:t>
            </a:r>
            <a:r>
              <a:rPr lang="en-US" dirty="0" err="1"/>
              <a:t>LiH</a:t>
            </a:r>
            <a:r>
              <a:rPr lang="en-US" dirty="0"/>
              <a:t>, STO-3G basis set</a:t>
            </a:r>
            <a:br>
              <a:rPr lang="en-US" dirty="0"/>
            </a:br>
            <a:endParaRPr lang="en-US" dirty="0"/>
          </a:p>
        </p:txBody>
      </p:sp>
      <p:pic>
        <p:nvPicPr>
          <p:cNvPr id="5" name="Google Shape;125;p13">
            <a:extLst>
              <a:ext uri="{FF2B5EF4-FFF2-40B4-BE49-F238E27FC236}">
                <a16:creationId xmlns:a16="http://schemas.microsoft.com/office/drawing/2014/main" id="{E1F0021D-0C12-FB4C-A719-E491B56935E0}"/>
              </a:ext>
            </a:extLst>
          </p:cNvPr>
          <p:cNvPicPr preferRelativeResize="0"/>
          <p:nvPr/>
        </p:nvPicPr>
        <p:blipFill>
          <a:blip r:embed="rId2">
            <a:alphaModFix/>
          </a:blip>
          <a:stretch>
            <a:fillRect/>
          </a:stretch>
        </p:blipFill>
        <p:spPr>
          <a:xfrm>
            <a:off x="149478" y="882311"/>
            <a:ext cx="5940248" cy="4107578"/>
          </a:xfrm>
          <a:prstGeom prst="rect">
            <a:avLst/>
          </a:prstGeom>
          <a:noFill/>
          <a:ln>
            <a:noFill/>
          </a:ln>
        </p:spPr>
      </p:pic>
      <p:grpSp>
        <p:nvGrpSpPr>
          <p:cNvPr id="8" name="Group 7">
            <a:extLst>
              <a:ext uri="{FF2B5EF4-FFF2-40B4-BE49-F238E27FC236}">
                <a16:creationId xmlns:a16="http://schemas.microsoft.com/office/drawing/2014/main" id="{4E4236BE-98C2-1249-B996-14808794DC9B}"/>
              </a:ext>
            </a:extLst>
          </p:cNvPr>
          <p:cNvGrpSpPr>
            <a:grpSpLocks noChangeAspect="1"/>
          </p:cNvGrpSpPr>
          <p:nvPr/>
        </p:nvGrpSpPr>
        <p:grpSpPr>
          <a:xfrm>
            <a:off x="7231800" y="2451847"/>
            <a:ext cx="4283198" cy="3869041"/>
            <a:chOff x="38602659" y="10512846"/>
            <a:chExt cx="3737263" cy="3375901"/>
          </a:xfrm>
        </p:grpSpPr>
        <p:pic>
          <p:nvPicPr>
            <p:cNvPr id="9" name="Google Shape;126;p13">
              <a:extLst>
                <a:ext uri="{FF2B5EF4-FFF2-40B4-BE49-F238E27FC236}">
                  <a16:creationId xmlns:a16="http://schemas.microsoft.com/office/drawing/2014/main" id="{9CE815F7-D758-514A-9CB5-A134D7BF9FA6}"/>
                </a:ext>
              </a:extLst>
            </p:cNvPr>
            <p:cNvPicPr preferRelativeResize="0"/>
            <p:nvPr/>
          </p:nvPicPr>
          <p:blipFill>
            <a:blip r:embed="rId3">
              <a:alphaModFix/>
            </a:blip>
            <a:stretch>
              <a:fillRect/>
            </a:stretch>
          </p:blipFill>
          <p:spPr>
            <a:xfrm>
              <a:off x="38602659" y="10651887"/>
              <a:ext cx="1546500" cy="3236860"/>
            </a:xfrm>
            <a:prstGeom prst="rect">
              <a:avLst/>
            </a:prstGeom>
            <a:noFill/>
            <a:ln>
              <a:noFill/>
            </a:ln>
          </p:spPr>
        </p:pic>
        <p:pic>
          <p:nvPicPr>
            <p:cNvPr id="10" name="Google Shape;127;p13">
              <a:extLst>
                <a:ext uri="{FF2B5EF4-FFF2-40B4-BE49-F238E27FC236}">
                  <a16:creationId xmlns:a16="http://schemas.microsoft.com/office/drawing/2014/main" id="{DF4593CA-C893-314E-8630-2DE00507D13D}"/>
                </a:ext>
              </a:extLst>
            </p:cNvPr>
            <p:cNvPicPr preferRelativeResize="0"/>
            <p:nvPr/>
          </p:nvPicPr>
          <p:blipFill>
            <a:blip r:embed="rId4">
              <a:alphaModFix/>
            </a:blip>
            <a:stretch>
              <a:fillRect/>
            </a:stretch>
          </p:blipFill>
          <p:spPr>
            <a:xfrm>
              <a:off x="40419153" y="10512846"/>
              <a:ext cx="1920769" cy="3236849"/>
            </a:xfrm>
            <a:prstGeom prst="rect">
              <a:avLst/>
            </a:prstGeom>
            <a:noFill/>
            <a:ln>
              <a:noFill/>
            </a:ln>
          </p:spPr>
        </p:pic>
      </p:grpSp>
      <p:sp>
        <p:nvSpPr>
          <p:cNvPr id="11" name="TextBox 10">
            <a:extLst>
              <a:ext uri="{FF2B5EF4-FFF2-40B4-BE49-F238E27FC236}">
                <a16:creationId xmlns:a16="http://schemas.microsoft.com/office/drawing/2014/main" id="{BD0D8DB9-58D6-294C-916B-C24C00E45EAC}"/>
              </a:ext>
            </a:extLst>
          </p:cNvPr>
          <p:cNvSpPr txBox="1"/>
          <p:nvPr/>
        </p:nvSpPr>
        <p:spPr>
          <a:xfrm>
            <a:off x="952172" y="4863196"/>
            <a:ext cx="4004622" cy="523220"/>
          </a:xfrm>
          <a:prstGeom prst="rect">
            <a:avLst/>
          </a:prstGeom>
          <a:noFill/>
        </p:spPr>
        <p:txBody>
          <a:bodyPr wrap="none" rtlCol="0">
            <a:spAutoFit/>
          </a:bodyPr>
          <a:lstStyle/>
          <a:p>
            <a:r>
              <a:rPr lang="en-US" sz="2800" dirty="0"/>
              <a:t>Separation (</a:t>
            </a:r>
            <a:r>
              <a:rPr lang="en-US" sz="2800" dirty="0" err="1"/>
              <a:t>Angstroom</a:t>
            </a:r>
            <a:r>
              <a:rPr lang="en-US" sz="2800" dirty="0"/>
              <a:t>)</a:t>
            </a:r>
          </a:p>
        </p:txBody>
      </p:sp>
      <p:grpSp>
        <p:nvGrpSpPr>
          <p:cNvPr id="21" name="Group 20">
            <a:extLst>
              <a:ext uri="{FF2B5EF4-FFF2-40B4-BE49-F238E27FC236}">
                <a16:creationId xmlns:a16="http://schemas.microsoft.com/office/drawing/2014/main" id="{9248992E-7431-5042-A122-A65F2B393C5F}"/>
              </a:ext>
            </a:extLst>
          </p:cNvPr>
          <p:cNvGrpSpPr/>
          <p:nvPr/>
        </p:nvGrpSpPr>
        <p:grpSpPr>
          <a:xfrm>
            <a:off x="9489165" y="1479943"/>
            <a:ext cx="1550696" cy="629623"/>
            <a:chOff x="8957471" y="1136265"/>
            <a:chExt cx="1550696" cy="629623"/>
          </a:xfrm>
        </p:grpSpPr>
        <p:grpSp>
          <p:nvGrpSpPr>
            <p:cNvPr id="18" name="Group 17">
              <a:extLst>
                <a:ext uri="{FF2B5EF4-FFF2-40B4-BE49-F238E27FC236}">
                  <a16:creationId xmlns:a16="http://schemas.microsoft.com/office/drawing/2014/main" id="{70BFE7D2-D369-3E44-8971-892CF2EF6B0E}"/>
                </a:ext>
              </a:extLst>
            </p:cNvPr>
            <p:cNvGrpSpPr/>
            <p:nvPr/>
          </p:nvGrpSpPr>
          <p:grpSpPr>
            <a:xfrm>
              <a:off x="8957471" y="1136265"/>
              <a:ext cx="1484399" cy="629623"/>
              <a:chOff x="8957471" y="1136265"/>
              <a:chExt cx="1484399" cy="629623"/>
            </a:xfrm>
          </p:grpSpPr>
          <p:sp>
            <p:nvSpPr>
              <p:cNvPr id="16" name="Rectangle 15">
                <a:extLst>
                  <a:ext uri="{FF2B5EF4-FFF2-40B4-BE49-F238E27FC236}">
                    <a16:creationId xmlns:a16="http://schemas.microsoft.com/office/drawing/2014/main" id="{25BD8016-F15B-FB4D-8783-5CABB650A641}"/>
                  </a:ext>
                </a:extLst>
              </p:cNvPr>
              <p:cNvSpPr/>
              <p:nvPr/>
            </p:nvSpPr>
            <p:spPr>
              <a:xfrm>
                <a:off x="9134829" y="1370291"/>
                <a:ext cx="1129683" cy="161573"/>
              </a:xfrm>
              <a:prstGeom prst="rect">
                <a:avLst/>
              </a:prstGeom>
              <a:solidFill>
                <a:schemeClr val="tx2">
                  <a:lumMod val="85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09F0C69-1ADE-FF4A-8AE6-D33E0296C859}"/>
                  </a:ext>
                </a:extLst>
              </p:cNvPr>
              <p:cNvSpPr/>
              <p:nvPr/>
            </p:nvSpPr>
            <p:spPr>
              <a:xfrm>
                <a:off x="8957471" y="1136265"/>
                <a:ext cx="634679" cy="629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C697792-7F26-5A49-952D-86E0F2C33076}"/>
                  </a:ext>
                </a:extLst>
              </p:cNvPr>
              <p:cNvSpPr/>
              <p:nvPr/>
            </p:nvSpPr>
            <p:spPr>
              <a:xfrm>
                <a:off x="10087155" y="1275227"/>
                <a:ext cx="354715" cy="378987"/>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25D5A588-9516-4D49-82A0-439A1468CB93}"/>
                </a:ext>
              </a:extLst>
            </p:cNvPr>
            <p:cNvSpPr txBox="1"/>
            <p:nvPr/>
          </p:nvSpPr>
          <p:spPr>
            <a:xfrm>
              <a:off x="10096042" y="1315660"/>
              <a:ext cx="412125" cy="338554"/>
            </a:xfrm>
            <a:prstGeom prst="rect">
              <a:avLst/>
            </a:prstGeom>
            <a:noFill/>
          </p:spPr>
          <p:txBody>
            <a:bodyPr wrap="square" rtlCol="0">
              <a:spAutoFit/>
            </a:bodyPr>
            <a:lstStyle/>
            <a:p>
              <a:r>
                <a:rPr lang="en-US" sz="1600" b="1" dirty="0"/>
                <a:t>H</a:t>
              </a:r>
            </a:p>
          </p:txBody>
        </p:sp>
        <p:sp>
          <p:nvSpPr>
            <p:cNvPr id="20" name="TextBox 19">
              <a:extLst>
                <a:ext uri="{FF2B5EF4-FFF2-40B4-BE49-F238E27FC236}">
                  <a16:creationId xmlns:a16="http://schemas.microsoft.com/office/drawing/2014/main" id="{D8CB5404-587F-F84E-9EFB-65B66EC372FB}"/>
                </a:ext>
              </a:extLst>
            </p:cNvPr>
            <p:cNvSpPr txBox="1"/>
            <p:nvPr/>
          </p:nvSpPr>
          <p:spPr>
            <a:xfrm>
              <a:off x="9068747" y="1321375"/>
              <a:ext cx="412125" cy="338554"/>
            </a:xfrm>
            <a:prstGeom prst="rect">
              <a:avLst/>
            </a:prstGeom>
            <a:noFill/>
          </p:spPr>
          <p:txBody>
            <a:bodyPr wrap="square" rtlCol="0">
              <a:spAutoFit/>
            </a:bodyPr>
            <a:lstStyle/>
            <a:p>
              <a:r>
                <a:rPr lang="en-US" sz="1600" b="1" dirty="0"/>
                <a:t>Li</a:t>
              </a:r>
            </a:p>
          </p:txBody>
        </p:sp>
      </p:grpSp>
      <p:sp>
        <p:nvSpPr>
          <p:cNvPr id="22" name="TextBox 21">
            <a:extLst>
              <a:ext uri="{FF2B5EF4-FFF2-40B4-BE49-F238E27FC236}">
                <a16:creationId xmlns:a16="http://schemas.microsoft.com/office/drawing/2014/main" id="{09154007-B083-A64F-AD68-CABC7F1AE084}"/>
              </a:ext>
            </a:extLst>
          </p:cNvPr>
          <p:cNvSpPr txBox="1"/>
          <p:nvPr/>
        </p:nvSpPr>
        <p:spPr>
          <a:xfrm>
            <a:off x="7244153" y="1046253"/>
            <a:ext cx="2185214" cy="1538883"/>
          </a:xfrm>
          <a:prstGeom prst="rect">
            <a:avLst/>
          </a:prstGeom>
          <a:noFill/>
        </p:spPr>
        <p:txBody>
          <a:bodyPr wrap="none" rtlCol="0">
            <a:spAutoFit/>
          </a:bodyPr>
          <a:lstStyle/>
          <a:p>
            <a:r>
              <a:rPr lang="en-US" sz="2000" b="1" dirty="0" err="1"/>
              <a:t>LiH</a:t>
            </a:r>
            <a:r>
              <a:rPr lang="en-US" sz="2000" b="1" dirty="0"/>
              <a:t> model:</a:t>
            </a:r>
          </a:p>
          <a:p>
            <a:pPr marL="342900" indent="-342900">
              <a:buFont typeface="Arial" panose="020B0604020202020204" pitchFamily="34" charset="0"/>
              <a:buChar char="•"/>
            </a:pPr>
            <a:r>
              <a:rPr lang="en-US" sz="2000" dirty="0"/>
              <a:t>4 electrons</a:t>
            </a:r>
          </a:p>
          <a:p>
            <a:pPr marL="342900" indent="-342900">
              <a:buFont typeface="Arial" panose="020B0604020202020204" pitchFamily="34" charset="0"/>
              <a:buChar char="•"/>
            </a:pPr>
            <a:r>
              <a:rPr lang="en-US" sz="2000" dirty="0"/>
              <a:t>6 orbitals </a:t>
            </a:r>
          </a:p>
          <a:p>
            <a:pPr marL="342900" indent="-342900">
              <a:buFont typeface="Arial" panose="020B0604020202020204" pitchFamily="34" charset="0"/>
              <a:buChar char="•"/>
            </a:pPr>
            <a:r>
              <a:rPr lang="en-US" sz="2000" dirty="0"/>
              <a:t>12 </a:t>
            </a:r>
            <a:r>
              <a:rPr lang="en-US" sz="2000" dirty="0" err="1"/>
              <a:t>spinorbitals</a:t>
            </a:r>
            <a:endParaRPr lang="en-US" sz="2000" dirty="0"/>
          </a:p>
          <a:p>
            <a:endParaRPr lang="en-US" dirty="0"/>
          </a:p>
        </p:txBody>
      </p:sp>
      <p:cxnSp>
        <p:nvCxnSpPr>
          <p:cNvPr id="26" name="Straight Arrow Connector 25">
            <a:extLst>
              <a:ext uri="{FF2B5EF4-FFF2-40B4-BE49-F238E27FC236}">
                <a16:creationId xmlns:a16="http://schemas.microsoft.com/office/drawing/2014/main" id="{627F0E9E-B129-CB4D-AD7C-F7CF0FCAC7BE}"/>
              </a:ext>
            </a:extLst>
          </p:cNvPr>
          <p:cNvCxnSpPr>
            <a:cxnSpLocks/>
          </p:cNvCxnSpPr>
          <p:nvPr/>
        </p:nvCxnSpPr>
        <p:spPr>
          <a:xfrm flipV="1">
            <a:off x="9028616" y="2660110"/>
            <a:ext cx="0" cy="35814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C482DDF-5108-8343-95EE-35098BC4ED8C}"/>
              </a:ext>
            </a:extLst>
          </p:cNvPr>
          <p:cNvSpPr txBox="1"/>
          <p:nvPr/>
        </p:nvSpPr>
        <p:spPr>
          <a:xfrm>
            <a:off x="8545150" y="6147930"/>
            <a:ext cx="966931" cy="369332"/>
          </a:xfrm>
          <a:prstGeom prst="rect">
            <a:avLst/>
          </a:prstGeom>
          <a:noFill/>
        </p:spPr>
        <p:txBody>
          <a:bodyPr wrap="none" rtlCol="0">
            <a:spAutoFit/>
          </a:bodyPr>
          <a:lstStyle/>
          <a:p>
            <a:r>
              <a:rPr lang="en-US" sz="1800" b="1" dirty="0">
                <a:solidFill>
                  <a:schemeClr val="accent1"/>
                </a:solidFill>
              </a:rPr>
              <a:t>Energy</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2F74A6D-5CAA-3947-BF86-DDDEF7378F88}"/>
                  </a:ext>
                </a:extLst>
              </p:cNvPr>
              <p:cNvSpPr txBox="1"/>
              <p:nvPr/>
            </p:nvSpPr>
            <p:spPr>
              <a:xfrm>
                <a:off x="2512074" y="5292952"/>
                <a:ext cx="3111557" cy="2079287"/>
              </a:xfrm>
              <a:prstGeom prst="rect">
                <a:avLst/>
              </a:prstGeom>
              <a:noFill/>
            </p:spPr>
            <p:txBody>
              <a:bodyPr wrap="none" rtlCol="0">
                <a:spAutoFit/>
              </a:bodyPr>
              <a:lstStyle/>
              <a:p>
                <a:r>
                  <a:rPr lang="en-US" sz="1600" b="1" dirty="0"/>
                  <a:t>Possible combinations :  </a:t>
                </a:r>
              </a:p>
              <a:p>
                <a:r>
                  <a:rPr lang="en-US" sz="1600" dirty="0"/>
                  <a:t>All electrons &amp; orbitals: </a:t>
                </a:r>
                <a14:m>
                  <m:oMath xmlns:m="http://schemas.openxmlformats.org/officeDocument/2006/math">
                    <m:d>
                      <m:dPr>
                        <m:ctrlPr>
                          <a:rPr lang="en-US" sz="160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1</m:t>
                              </m:r>
                              <m:r>
                                <a:rPr lang="en-US" sz="1600" b="0" i="1" smtClean="0">
                                  <a:latin typeface="Cambria Math" panose="02040503050406030204" pitchFamily="18" charset="0"/>
                                </a:rPr>
                                <m:t>2</m:t>
                              </m:r>
                            </m:e>
                          </m:mr>
                          <m:mr>
                            <m:e>
                              <m:r>
                                <a:rPr lang="en-US" sz="1600" b="0" i="1" smtClean="0">
                                  <a:latin typeface="Cambria Math" panose="02040503050406030204" pitchFamily="18" charset="0"/>
                                </a:rPr>
                                <m:t>4</m:t>
                              </m:r>
                            </m:e>
                          </m:mr>
                        </m:m>
                      </m:e>
                    </m:d>
                  </m:oMath>
                </a14:m>
                <a:r>
                  <a:rPr lang="en-US" sz="1600" dirty="0"/>
                  <a:t> = 495</a:t>
                </a:r>
              </a:p>
              <a:p>
                <a:r>
                  <a:rPr lang="en-US" sz="1600" dirty="0"/>
                  <a:t>Freeze lowest 2e:	 </a:t>
                </a:r>
                <a14:m>
                  <m:oMath xmlns:m="http://schemas.openxmlformats.org/officeDocument/2006/math">
                    <m:d>
                      <m:dPr>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r>
                                <a:rPr lang="en-US" sz="1600" b="0" i="1" smtClean="0">
                                  <a:latin typeface="Cambria Math" panose="02040503050406030204" pitchFamily="18" charset="0"/>
                                </a:rPr>
                                <m:t>0</m:t>
                              </m:r>
                            </m:e>
                          </m:mr>
                          <m:mr>
                            <m:e>
                              <m:r>
                                <a:rPr lang="en-US" sz="1600" b="0" i="1" smtClean="0">
                                  <a:latin typeface="Cambria Math" panose="02040503050406030204" pitchFamily="18" charset="0"/>
                                </a:rPr>
                                <m:t>2</m:t>
                              </m:r>
                            </m:e>
                          </m:mr>
                        </m:m>
                      </m:e>
                    </m:d>
                  </m:oMath>
                </a14:m>
                <a:r>
                  <a:rPr lang="en-US" sz="1600" dirty="0"/>
                  <a:t> = 45</a:t>
                </a:r>
              </a:p>
              <a:p>
                <a:r>
                  <a:rPr lang="en-US" sz="1600" dirty="0"/>
                  <a:t>Select 2 virtual only   </a:t>
                </a:r>
                <a14:m>
                  <m:oMath xmlns:m="http://schemas.openxmlformats.org/officeDocument/2006/math">
                    <m:d>
                      <m:dPr>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4</m:t>
                              </m:r>
                            </m:e>
                          </m:mr>
                          <m:mr>
                            <m:e>
                              <m:r>
                                <a:rPr lang="en-US" sz="1600" i="1">
                                  <a:latin typeface="Cambria Math" panose="02040503050406030204" pitchFamily="18" charset="0"/>
                                </a:rPr>
                                <m:t>2</m:t>
                              </m:r>
                            </m:e>
                          </m:mr>
                        </m:m>
                      </m:e>
                    </m:d>
                  </m:oMath>
                </a14:m>
                <a:r>
                  <a:rPr lang="en-US" sz="1600" dirty="0"/>
                  <a:t> = 6</a:t>
                </a:r>
              </a:p>
              <a:p>
                <a:endParaRPr lang="en-US" sz="1600" dirty="0"/>
              </a:p>
              <a:p>
                <a:r>
                  <a:rPr lang="en-US" sz="1600" dirty="0"/>
                  <a:t> </a:t>
                </a:r>
              </a:p>
            </p:txBody>
          </p:sp>
        </mc:Choice>
        <mc:Fallback xmlns="">
          <p:sp>
            <p:nvSpPr>
              <p:cNvPr id="32" name="TextBox 31">
                <a:extLst>
                  <a:ext uri="{FF2B5EF4-FFF2-40B4-BE49-F238E27FC236}">
                    <a16:creationId xmlns:a16="http://schemas.microsoft.com/office/drawing/2014/main" id="{12F74A6D-5CAA-3947-BF86-DDDEF7378F88}"/>
                  </a:ext>
                </a:extLst>
              </p:cNvPr>
              <p:cNvSpPr txBox="1">
                <a:spLocks noRot="1" noChangeAspect="1" noMove="1" noResize="1" noEditPoints="1" noAdjustHandles="1" noChangeArrowheads="1" noChangeShapeType="1" noTextEdit="1"/>
              </p:cNvSpPr>
              <p:nvPr/>
            </p:nvSpPr>
            <p:spPr>
              <a:xfrm>
                <a:off x="2512074" y="5292952"/>
                <a:ext cx="3111557" cy="2079287"/>
              </a:xfrm>
              <a:prstGeom prst="rect">
                <a:avLst/>
              </a:prstGeom>
              <a:blipFill>
                <a:blip r:embed="rId5"/>
                <a:stretch>
                  <a:fillRect l="-813" t="-610"/>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642753A-0E93-184D-8F42-D10CF3EE168E}"/>
              </a:ext>
            </a:extLst>
          </p:cNvPr>
          <p:cNvSpPr txBox="1"/>
          <p:nvPr/>
        </p:nvSpPr>
        <p:spPr>
          <a:xfrm>
            <a:off x="6658377" y="3597896"/>
            <a:ext cx="1031051" cy="307777"/>
          </a:xfrm>
          <a:prstGeom prst="rect">
            <a:avLst/>
          </a:prstGeom>
          <a:noFill/>
        </p:spPr>
        <p:txBody>
          <a:bodyPr wrap="none" rtlCol="0">
            <a:spAutoFit/>
          </a:bodyPr>
          <a:lstStyle/>
          <a:p>
            <a:r>
              <a:rPr lang="en-US" dirty="0">
                <a:solidFill>
                  <a:schemeClr val="accent1"/>
                </a:solidFill>
              </a:rPr>
              <a:t>excitations</a:t>
            </a:r>
          </a:p>
        </p:txBody>
      </p:sp>
      <p:sp>
        <p:nvSpPr>
          <p:cNvPr id="34" name="U-Turn Arrow 33">
            <a:extLst>
              <a:ext uri="{FF2B5EF4-FFF2-40B4-BE49-F238E27FC236}">
                <a16:creationId xmlns:a16="http://schemas.microsoft.com/office/drawing/2014/main" id="{FCB481DF-4EF6-8F4F-BD74-2C5AD94F0B06}"/>
              </a:ext>
            </a:extLst>
          </p:cNvPr>
          <p:cNvSpPr/>
          <p:nvPr/>
        </p:nvSpPr>
        <p:spPr>
          <a:xfrm rot="16200000">
            <a:off x="7069767" y="2934649"/>
            <a:ext cx="728767" cy="568651"/>
          </a:xfrm>
          <a:prstGeom prst="uturnArrow">
            <a:avLst>
              <a:gd name="adj1" fmla="val 205"/>
              <a:gd name="adj2" fmla="val 13255"/>
              <a:gd name="adj3" fmla="val 39354"/>
              <a:gd name="adj4" fmla="val 43424"/>
              <a:gd name="adj5" fmla="val 893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65730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8" name="Object 4"/>
          <p:cNvGraphicFramePr>
            <a:graphicFrameLocks noChangeAspect="1"/>
          </p:cNvGraphicFramePr>
          <p:nvPr>
            <p:extLst>
              <p:ext uri="{D42A27DB-BD31-4B8C-83A1-F6EECF244321}">
                <p14:modId xmlns:p14="http://schemas.microsoft.com/office/powerpoint/2010/main" val="3695778417"/>
              </p:ext>
            </p:extLst>
          </p:nvPr>
        </p:nvGraphicFramePr>
        <p:xfrm>
          <a:off x="5851898" y="1258701"/>
          <a:ext cx="3544887" cy="2732087"/>
        </p:xfrm>
        <a:graphic>
          <a:graphicData uri="http://schemas.openxmlformats.org/presentationml/2006/ole">
            <mc:AlternateContent xmlns:mc="http://schemas.openxmlformats.org/markup-compatibility/2006">
              <mc:Choice xmlns:v="urn:schemas-microsoft-com:vml" Requires="v">
                <p:oleObj spid="_x0000_s11420" name="Equation" r:id="rId3" imgW="2044440" imgH="1574640" progId="Equation.3">
                  <p:embed/>
                </p:oleObj>
              </mc:Choice>
              <mc:Fallback>
                <p:oleObj name="Equation" r:id="rId3" imgW="2044440" imgH="1574640" progId="Equation.3">
                  <p:embed/>
                  <p:pic>
                    <p:nvPicPr>
                      <p:cNvPr id="1085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898" y="1258701"/>
                        <a:ext cx="3544887" cy="2732087"/>
                      </a:xfrm>
                      <a:prstGeom prst="rect">
                        <a:avLst/>
                      </a:prstGeom>
                      <a:solidFill>
                        <a:srgbClr val="FF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08652" name="Group 108"/>
          <p:cNvGrpSpPr>
            <a:grpSpLocks/>
          </p:cNvGrpSpPr>
          <p:nvPr/>
        </p:nvGrpSpPr>
        <p:grpSpPr bwMode="auto">
          <a:xfrm>
            <a:off x="1136231" y="1389987"/>
            <a:ext cx="3636963" cy="3082925"/>
            <a:chOff x="182" y="746"/>
            <a:chExt cx="2291" cy="1942"/>
          </a:xfrm>
        </p:grpSpPr>
        <p:grpSp>
          <p:nvGrpSpPr>
            <p:cNvPr id="108599" name="Group 55"/>
            <p:cNvGrpSpPr>
              <a:grpSpLocks/>
            </p:cNvGrpSpPr>
            <p:nvPr/>
          </p:nvGrpSpPr>
          <p:grpSpPr bwMode="auto">
            <a:xfrm>
              <a:off x="432" y="912"/>
              <a:ext cx="720" cy="439"/>
              <a:chOff x="3648" y="1392"/>
              <a:chExt cx="720" cy="439"/>
            </a:xfrm>
          </p:grpSpPr>
          <p:sp>
            <p:nvSpPr>
              <p:cNvPr id="108600" name="Line 56"/>
              <p:cNvSpPr>
                <a:spLocks noChangeShapeType="1"/>
              </p:cNvSpPr>
              <p:nvPr/>
            </p:nvSpPr>
            <p:spPr bwMode="auto">
              <a:xfrm>
                <a:off x="3648" y="1680"/>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01" name="Oval 57"/>
              <p:cNvSpPr>
                <a:spLocks noChangeArrowheads="1"/>
              </p:cNvSpPr>
              <p:nvPr/>
            </p:nvSpPr>
            <p:spPr bwMode="auto">
              <a:xfrm>
                <a:off x="4019" y="1632"/>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602" name="Line 58"/>
              <p:cNvSpPr>
                <a:spLocks noChangeShapeType="1"/>
              </p:cNvSpPr>
              <p:nvPr/>
            </p:nvSpPr>
            <p:spPr bwMode="auto">
              <a:xfrm>
                <a:off x="3648" y="1776"/>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03" name="Oval 59"/>
              <p:cNvSpPr>
                <a:spLocks noChangeArrowheads="1"/>
              </p:cNvSpPr>
              <p:nvPr/>
            </p:nvSpPr>
            <p:spPr bwMode="auto">
              <a:xfrm>
                <a:off x="3744" y="1735"/>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604" name="Line 60"/>
              <p:cNvSpPr>
                <a:spLocks noChangeShapeType="1"/>
              </p:cNvSpPr>
              <p:nvPr/>
            </p:nvSpPr>
            <p:spPr bwMode="auto">
              <a:xfrm>
                <a:off x="3648" y="1536"/>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108605" name="Line 61"/>
              <p:cNvSpPr>
                <a:spLocks noChangeShapeType="1"/>
              </p:cNvSpPr>
              <p:nvPr/>
            </p:nvSpPr>
            <p:spPr bwMode="auto">
              <a:xfrm>
                <a:off x="3648" y="1392"/>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08627" name="Group 83"/>
            <p:cNvGrpSpPr>
              <a:grpSpLocks/>
            </p:cNvGrpSpPr>
            <p:nvPr/>
          </p:nvGrpSpPr>
          <p:grpSpPr bwMode="auto">
            <a:xfrm>
              <a:off x="432" y="1584"/>
              <a:ext cx="720" cy="432"/>
              <a:chOff x="432" y="1104"/>
              <a:chExt cx="720" cy="432"/>
            </a:xfrm>
          </p:grpSpPr>
          <p:sp>
            <p:nvSpPr>
              <p:cNvPr id="108583" name="Line 39"/>
              <p:cNvSpPr>
                <a:spLocks noChangeShapeType="1"/>
              </p:cNvSpPr>
              <p:nvPr/>
            </p:nvSpPr>
            <p:spPr bwMode="auto">
              <a:xfrm>
                <a:off x="432" y="1392"/>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85" name="Line 41"/>
              <p:cNvSpPr>
                <a:spLocks noChangeShapeType="1"/>
              </p:cNvSpPr>
              <p:nvPr/>
            </p:nvSpPr>
            <p:spPr bwMode="auto">
              <a:xfrm>
                <a:off x="432" y="1488"/>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86" name="Oval 42"/>
              <p:cNvSpPr>
                <a:spLocks noChangeArrowheads="1"/>
              </p:cNvSpPr>
              <p:nvPr/>
            </p:nvSpPr>
            <p:spPr bwMode="auto">
              <a:xfrm>
                <a:off x="520" y="1440"/>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587" name="Line 43"/>
              <p:cNvSpPr>
                <a:spLocks noChangeShapeType="1"/>
              </p:cNvSpPr>
              <p:nvPr/>
            </p:nvSpPr>
            <p:spPr bwMode="auto">
              <a:xfrm>
                <a:off x="432" y="1248"/>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89" name="Line 45"/>
              <p:cNvSpPr>
                <a:spLocks noChangeShapeType="1"/>
              </p:cNvSpPr>
              <p:nvPr/>
            </p:nvSpPr>
            <p:spPr bwMode="auto">
              <a:xfrm>
                <a:off x="432" y="1104"/>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84" name="Oval 40"/>
              <p:cNvSpPr>
                <a:spLocks noChangeArrowheads="1"/>
              </p:cNvSpPr>
              <p:nvPr/>
            </p:nvSpPr>
            <p:spPr bwMode="auto">
              <a:xfrm>
                <a:off x="841" y="1196"/>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8628" name="Group 84"/>
            <p:cNvGrpSpPr>
              <a:grpSpLocks/>
            </p:cNvGrpSpPr>
            <p:nvPr/>
          </p:nvGrpSpPr>
          <p:grpSpPr bwMode="auto">
            <a:xfrm>
              <a:off x="432" y="2193"/>
              <a:ext cx="720" cy="495"/>
              <a:chOff x="432" y="1665"/>
              <a:chExt cx="720" cy="495"/>
            </a:xfrm>
          </p:grpSpPr>
          <p:sp>
            <p:nvSpPr>
              <p:cNvPr id="108621" name="Line 77"/>
              <p:cNvSpPr>
                <a:spLocks noChangeShapeType="1"/>
              </p:cNvSpPr>
              <p:nvPr/>
            </p:nvSpPr>
            <p:spPr bwMode="auto">
              <a:xfrm>
                <a:off x="432" y="2016"/>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23" name="Line 79"/>
              <p:cNvSpPr>
                <a:spLocks noChangeShapeType="1"/>
              </p:cNvSpPr>
              <p:nvPr/>
            </p:nvSpPr>
            <p:spPr bwMode="auto">
              <a:xfrm>
                <a:off x="432" y="2112"/>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24" name="Oval 80"/>
              <p:cNvSpPr>
                <a:spLocks noChangeArrowheads="1"/>
              </p:cNvSpPr>
              <p:nvPr/>
            </p:nvSpPr>
            <p:spPr bwMode="auto">
              <a:xfrm>
                <a:off x="548" y="2064"/>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625" name="Line 81"/>
              <p:cNvSpPr>
                <a:spLocks noChangeShapeType="1"/>
              </p:cNvSpPr>
              <p:nvPr/>
            </p:nvSpPr>
            <p:spPr bwMode="auto">
              <a:xfrm>
                <a:off x="432" y="1872"/>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26" name="Line 82"/>
              <p:cNvSpPr>
                <a:spLocks noChangeShapeType="1"/>
              </p:cNvSpPr>
              <p:nvPr/>
            </p:nvSpPr>
            <p:spPr bwMode="auto">
              <a:xfrm>
                <a:off x="432" y="1728"/>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22" name="Oval 78"/>
              <p:cNvSpPr>
                <a:spLocks noChangeArrowheads="1"/>
              </p:cNvSpPr>
              <p:nvPr/>
            </p:nvSpPr>
            <p:spPr bwMode="auto">
              <a:xfrm>
                <a:off x="829" y="1665"/>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8629" name="Group 85"/>
            <p:cNvGrpSpPr>
              <a:grpSpLocks/>
            </p:cNvGrpSpPr>
            <p:nvPr/>
          </p:nvGrpSpPr>
          <p:grpSpPr bwMode="auto">
            <a:xfrm>
              <a:off x="1488" y="2256"/>
              <a:ext cx="720" cy="384"/>
              <a:chOff x="1488" y="1632"/>
              <a:chExt cx="720" cy="384"/>
            </a:xfrm>
          </p:grpSpPr>
          <p:sp>
            <p:nvSpPr>
              <p:cNvPr id="108614" name="Line 70"/>
              <p:cNvSpPr>
                <a:spLocks noChangeShapeType="1"/>
              </p:cNvSpPr>
              <p:nvPr/>
            </p:nvSpPr>
            <p:spPr bwMode="auto">
              <a:xfrm>
                <a:off x="1488" y="1920"/>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16" name="Line 72"/>
              <p:cNvSpPr>
                <a:spLocks noChangeShapeType="1"/>
              </p:cNvSpPr>
              <p:nvPr/>
            </p:nvSpPr>
            <p:spPr bwMode="auto">
              <a:xfrm>
                <a:off x="1488" y="2016"/>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17" name="Oval 73"/>
              <p:cNvSpPr>
                <a:spLocks noChangeArrowheads="1"/>
              </p:cNvSpPr>
              <p:nvPr/>
            </p:nvSpPr>
            <p:spPr bwMode="auto">
              <a:xfrm>
                <a:off x="1584" y="1872"/>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618" name="Line 74"/>
              <p:cNvSpPr>
                <a:spLocks noChangeShapeType="1"/>
              </p:cNvSpPr>
              <p:nvPr/>
            </p:nvSpPr>
            <p:spPr bwMode="auto">
              <a:xfrm>
                <a:off x="1488" y="1776"/>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19" name="Line 75"/>
              <p:cNvSpPr>
                <a:spLocks noChangeShapeType="1"/>
              </p:cNvSpPr>
              <p:nvPr/>
            </p:nvSpPr>
            <p:spPr bwMode="auto">
              <a:xfrm>
                <a:off x="1488" y="1632"/>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15" name="Oval 71"/>
              <p:cNvSpPr>
                <a:spLocks noChangeArrowheads="1"/>
              </p:cNvSpPr>
              <p:nvPr/>
            </p:nvSpPr>
            <p:spPr bwMode="auto">
              <a:xfrm>
                <a:off x="1824" y="1718"/>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8630" name="Group 86"/>
            <p:cNvGrpSpPr>
              <a:grpSpLocks/>
            </p:cNvGrpSpPr>
            <p:nvPr/>
          </p:nvGrpSpPr>
          <p:grpSpPr bwMode="auto">
            <a:xfrm>
              <a:off x="1488" y="1546"/>
              <a:ext cx="720" cy="422"/>
              <a:chOff x="1488" y="1018"/>
              <a:chExt cx="720" cy="422"/>
            </a:xfrm>
          </p:grpSpPr>
          <p:sp>
            <p:nvSpPr>
              <p:cNvPr id="108607" name="Line 63"/>
              <p:cNvSpPr>
                <a:spLocks noChangeShapeType="1"/>
              </p:cNvSpPr>
              <p:nvPr/>
            </p:nvSpPr>
            <p:spPr bwMode="auto">
              <a:xfrm>
                <a:off x="1488" y="1344"/>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09" name="Line 65"/>
              <p:cNvSpPr>
                <a:spLocks noChangeShapeType="1"/>
              </p:cNvSpPr>
              <p:nvPr/>
            </p:nvSpPr>
            <p:spPr bwMode="auto">
              <a:xfrm>
                <a:off x="1488" y="1440"/>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10" name="Oval 66"/>
              <p:cNvSpPr>
                <a:spLocks noChangeArrowheads="1"/>
              </p:cNvSpPr>
              <p:nvPr/>
            </p:nvSpPr>
            <p:spPr bwMode="auto">
              <a:xfrm>
                <a:off x="1582" y="1296"/>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611" name="Line 67"/>
              <p:cNvSpPr>
                <a:spLocks noChangeShapeType="1"/>
              </p:cNvSpPr>
              <p:nvPr/>
            </p:nvSpPr>
            <p:spPr bwMode="auto">
              <a:xfrm>
                <a:off x="1488" y="1200"/>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12" name="Line 68"/>
              <p:cNvSpPr>
                <a:spLocks noChangeShapeType="1"/>
              </p:cNvSpPr>
              <p:nvPr/>
            </p:nvSpPr>
            <p:spPr bwMode="auto">
              <a:xfrm>
                <a:off x="1488" y="1056"/>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608" name="Oval 64"/>
              <p:cNvSpPr>
                <a:spLocks noChangeArrowheads="1"/>
              </p:cNvSpPr>
              <p:nvPr/>
            </p:nvSpPr>
            <p:spPr bwMode="auto">
              <a:xfrm>
                <a:off x="1820" y="1018"/>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8631" name="Group 87"/>
            <p:cNvGrpSpPr>
              <a:grpSpLocks/>
            </p:cNvGrpSpPr>
            <p:nvPr/>
          </p:nvGrpSpPr>
          <p:grpSpPr bwMode="auto">
            <a:xfrm>
              <a:off x="1488" y="859"/>
              <a:ext cx="720" cy="437"/>
              <a:chOff x="1488" y="427"/>
              <a:chExt cx="720" cy="437"/>
            </a:xfrm>
          </p:grpSpPr>
          <p:sp>
            <p:nvSpPr>
              <p:cNvPr id="108597" name="Line 53"/>
              <p:cNvSpPr>
                <a:spLocks noChangeShapeType="1"/>
              </p:cNvSpPr>
              <p:nvPr/>
            </p:nvSpPr>
            <p:spPr bwMode="auto">
              <a:xfrm>
                <a:off x="1488" y="624"/>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93" name="Line 49"/>
              <p:cNvSpPr>
                <a:spLocks noChangeShapeType="1"/>
              </p:cNvSpPr>
              <p:nvPr/>
            </p:nvSpPr>
            <p:spPr bwMode="auto">
              <a:xfrm>
                <a:off x="1488" y="768"/>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94" name="Oval 50"/>
              <p:cNvSpPr>
                <a:spLocks noChangeArrowheads="1"/>
              </p:cNvSpPr>
              <p:nvPr/>
            </p:nvSpPr>
            <p:spPr bwMode="auto">
              <a:xfrm>
                <a:off x="1824" y="563"/>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595" name="Line 51"/>
              <p:cNvSpPr>
                <a:spLocks noChangeShapeType="1"/>
              </p:cNvSpPr>
              <p:nvPr/>
            </p:nvSpPr>
            <p:spPr bwMode="auto">
              <a:xfrm>
                <a:off x="1488" y="864"/>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98" name="Line 54"/>
              <p:cNvSpPr>
                <a:spLocks noChangeShapeType="1"/>
              </p:cNvSpPr>
              <p:nvPr/>
            </p:nvSpPr>
            <p:spPr bwMode="auto">
              <a:xfrm>
                <a:off x="1488" y="480"/>
                <a:ext cx="72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8596" name="Oval 52"/>
              <p:cNvSpPr>
                <a:spLocks noChangeArrowheads="1"/>
              </p:cNvSpPr>
              <p:nvPr/>
            </p:nvSpPr>
            <p:spPr bwMode="auto">
              <a:xfrm>
                <a:off x="1587" y="427"/>
                <a:ext cx="96" cy="96"/>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grpSp>
        <p:sp>
          <p:nvSpPr>
            <p:cNvPr id="108632" name="Text Box 88"/>
            <p:cNvSpPr txBox="1">
              <a:spLocks noChangeArrowheads="1"/>
            </p:cNvSpPr>
            <p:nvPr/>
          </p:nvSpPr>
          <p:spPr bwMode="auto">
            <a:xfrm>
              <a:off x="182" y="746"/>
              <a:ext cx="179"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0</a:t>
              </a:r>
            </a:p>
          </p:txBody>
        </p:sp>
        <p:sp>
          <p:nvSpPr>
            <p:cNvPr id="108633" name="Text Box 89"/>
            <p:cNvSpPr txBox="1">
              <a:spLocks noChangeArrowheads="1"/>
            </p:cNvSpPr>
            <p:nvPr/>
          </p:nvSpPr>
          <p:spPr bwMode="auto">
            <a:xfrm>
              <a:off x="182" y="1418"/>
              <a:ext cx="179"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1</a:t>
              </a:r>
            </a:p>
          </p:txBody>
        </p:sp>
        <p:sp>
          <p:nvSpPr>
            <p:cNvPr id="108634" name="Text Box 90"/>
            <p:cNvSpPr txBox="1">
              <a:spLocks noChangeArrowheads="1"/>
            </p:cNvSpPr>
            <p:nvPr/>
          </p:nvSpPr>
          <p:spPr bwMode="auto">
            <a:xfrm>
              <a:off x="182" y="2138"/>
              <a:ext cx="179"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2</a:t>
              </a:r>
            </a:p>
          </p:txBody>
        </p:sp>
        <p:sp>
          <p:nvSpPr>
            <p:cNvPr id="108635" name="Text Box 91"/>
            <p:cNvSpPr txBox="1">
              <a:spLocks noChangeArrowheads="1"/>
            </p:cNvSpPr>
            <p:nvPr/>
          </p:nvSpPr>
          <p:spPr bwMode="auto">
            <a:xfrm>
              <a:off x="2246" y="2090"/>
              <a:ext cx="179"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5</a:t>
              </a:r>
            </a:p>
          </p:txBody>
        </p:sp>
        <p:sp>
          <p:nvSpPr>
            <p:cNvPr id="108636" name="Text Box 92"/>
            <p:cNvSpPr txBox="1">
              <a:spLocks noChangeArrowheads="1"/>
            </p:cNvSpPr>
            <p:nvPr/>
          </p:nvSpPr>
          <p:spPr bwMode="auto">
            <a:xfrm>
              <a:off x="2294" y="1488"/>
              <a:ext cx="179"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4</a:t>
              </a:r>
            </a:p>
          </p:txBody>
        </p:sp>
        <p:sp>
          <p:nvSpPr>
            <p:cNvPr id="108637" name="Text Box 93"/>
            <p:cNvSpPr txBox="1">
              <a:spLocks noChangeArrowheads="1"/>
            </p:cNvSpPr>
            <p:nvPr/>
          </p:nvSpPr>
          <p:spPr bwMode="auto">
            <a:xfrm>
              <a:off x="2246" y="746"/>
              <a:ext cx="179"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3</a:t>
              </a:r>
            </a:p>
          </p:txBody>
        </p:sp>
      </p:grpSp>
      <p:graphicFrame>
        <p:nvGraphicFramePr>
          <p:cNvPr id="108648" name="Object 104"/>
          <p:cNvGraphicFramePr>
            <a:graphicFrameLocks noChangeAspect="1"/>
          </p:cNvGraphicFramePr>
          <p:nvPr>
            <p:extLst>
              <p:ext uri="{D42A27DB-BD31-4B8C-83A1-F6EECF244321}">
                <p14:modId xmlns:p14="http://schemas.microsoft.com/office/powerpoint/2010/main" val="1248402048"/>
              </p:ext>
            </p:extLst>
          </p:nvPr>
        </p:nvGraphicFramePr>
        <p:xfrm>
          <a:off x="5458992" y="3526587"/>
          <a:ext cx="114300" cy="215900"/>
        </p:xfrm>
        <a:graphic>
          <a:graphicData uri="http://schemas.openxmlformats.org/presentationml/2006/ole">
            <mc:AlternateContent xmlns:mc="http://schemas.openxmlformats.org/markup-compatibility/2006">
              <mc:Choice xmlns:v="urn:schemas-microsoft-com:vml" Requires="v">
                <p:oleObj spid="_x0000_s11421" name="Equation" r:id="rId5" imgW="114120" imgH="215640" progId="Equation.3">
                  <p:embed/>
                </p:oleObj>
              </mc:Choice>
              <mc:Fallback>
                <p:oleObj name="Equation" r:id="rId5" imgW="114120" imgH="215640" progId="Equation.3">
                  <p:embed/>
                  <p:pic>
                    <p:nvPicPr>
                      <p:cNvPr id="108648" name="Object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8992" y="3526587"/>
                        <a:ext cx="1143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8649" name="Object 105"/>
          <p:cNvGraphicFramePr>
            <a:graphicFrameLocks noChangeAspect="1"/>
          </p:cNvGraphicFramePr>
          <p:nvPr>
            <p:extLst>
              <p:ext uri="{D42A27DB-BD31-4B8C-83A1-F6EECF244321}">
                <p14:modId xmlns:p14="http://schemas.microsoft.com/office/powerpoint/2010/main" val="1458960253"/>
              </p:ext>
            </p:extLst>
          </p:nvPr>
        </p:nvGraphicFramePr>
        <p:xfrm>
          <a:off x="5754267" y="4239376"/>
          <a:ext cx="3740150" cy="2333625"/>
        </p:xfrm>
        <a:graphic>
          <a:graphicData uri="http://schemas.openxmlformats.org/presentationml/2006/ole">
            <mc:AlternateContent xmlns:mc="http://schemas.openxmlformats.org/markup-compatibility/2006">
              <mc:Choice xmlns:v="urn:schemas-microsoft-com:vml" Requires="v">
                <p:oleObj spid="_x0000_s11422" name="Equation" r:id="rId7" imgW="2260600" imgH="1409700" progId="Equation.3">
                  <p:embed/>
                </p:oleObj>
              </mc:Choice>
              <mc:Fallback>
                <p:oleObj name="Equation" r:id="rId7" imgW="2260600" imgH="1409700" progId="Equation.3">
                  <p:embed/>
                  <p:pic>
                    <p:nvPicPr>
                      <p:cNvPr id="108649" name="Object 105"/>
                      <p:cNvPicPr>
                        <a:picLocks noChangeAspect="1" noChangeArrowheads="1"/>
                      </p:cNvPicPr>
                      <p:nvPr/>
                    </p:nvPicPr>
                    <p:blipFill>
                      <a:blip r:embed="rId8"/>
                      <a:srcRect/>
                      <a:stretch>
                        <a:fillRect/>
                      </a:stretch>
                    </p:blipFill>
                    <p:spPr bwMode="auto">
                      <a:xfrm>
                        <a:off x="5754267" y="4239376"/>
                        <a:ext cx="3740150" cy="2333625"/>
                      </a:xfrm>
                      <a:prstGeom prst="rect">
                        <a:avLst/>
                      </a:prstGeom>
                      <a:solidFill>
                        <a:srgbClr val="FF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itle 1"/>
          <p:cNvSpPr>
            <a:spLocks noGrp="1"/>
          </p:cNvSpPr>
          <p:nvPr>
            <p:ph type="title"/>
          </p:nvPr>
        </p:nvSpPr>
        <p:spPr>
          <a:xfrm>
            <a:off x="1137527" y="910760"/>
            <a:ext cx="8628678" cy="432271"/>
          </a:xfrm>
        </p:spPr>
        <p:txBody>
          <a:bodyPr>
            <a:normAutofit fontScale="90000"/>
          </a:bodyPr>
          <a:lstStyle/>
          <a:p>
            <a:r>
              <a:rPr lang="en-US" sz="2400" dirty="0"/>
              <a:t>Example: 2 particles in 4 states</a:t>
            </a:r>
            <a:br>
              <a:rPr lang="en-US" sz="2400" dirty="0"/>
            </a:br>
            <a:endParaRPr lang="en-US" sz="2400" dirty="0"/>
          </a:p>
        </p:txBody>
      </p:sp>
      <p:sp>
        <p:nvSpPr>
          <p:cNvPr id="4" name="TextBox 3"/>
          <p:cNvSpPr txBox="1"/>
          <p:nvPr/>
        </p:nvSpPr>
        <p:spPr>
          <a:xfrm>
            <a:off x="8090605" y="906303"/>
            <a:ext cx="1403812" cy="289823"/>
          </a:xfrm>
          <a:prstGeom prst="rect">
            <a:avLst/>
          </a:prstGeom>
          <a:noFill/>
        </p:spPr>
        <p:txBody>
          <a:bodyPr wrap="none" rtlCol="0">
            <a:spAutoFit/>
          </a:bodyPr>
          <a:lstStyle/>
          <a:p>
            <a:pPr algn="ctr">
              <a:lnSpc>
                <a:spcPct val="90000"/>
              </a:lnSpc>
            </a:pPr>
            <a:r>
              <a:rPr lang="en-US" dirty="0" err="1">
                <a:latin typeface="Arial Narrow"/>
                <a:cs typeface="Arial Narrow"/>
              </a:rPr>
              <a:t>Hartree-Fock</a:t>
            </a:r>
            <a:r>
              <a:rPr lang="en-US" dirty="0">
                <a:latin typeface="Arial Narrow"/>
                <a:cs typeface="Arial Narrow"/>
              </a:rPr>
              <a:t> state</a:t>
            </a:r>
          </a:p>
        </p:txBody>
      </p:sp>
      <p:graphicFrame>
        <p:nvGraphicFramePr>
          <p:cNvPr id="61" name="Object 6"/>
          <p:cNvGraphicFramePr>
            <a:graphicFrameLocks noChangeAspect="1"/>
          </p:cNvGraphicFramePr>
          <p:nvPr>
            <p:extLst>
              <p:ext uri="{D42A27DB-BD31-4B8C-83A1-F6EECF244321}">
                <p14:modId xmlns:p14="http://schemas.microsoft.com/office/powerpoint/2010/main" val="3653639304"/>
              </p:ext>
            </p:extLst>
          </p:nvPr>
        </p:nvGraphicFramePr>
        <p:xfrm>
          <a:off x="1172742" y="4625138"/>
          <a:ext cx="4267200" cy="398893"/>
        </p:xfrm>
        <a:graphic>
          <a:graphicData uri="http://schemas.openxmlformats.org/presentationml/2006/ole">
            <mc:AlternateContent xmlns:mc="http://schemas.openxmlformats.org/markup-compatibility/2006">
              <mc:Choice xmlns:v="urn:schemas-microsoft-com:vml" Requires="v">
                <p:oleObj spid="_x0000_s11423" name="Equation" r:id="rId9" imgW="2717640" imgH="253800" progId="Equation.3">
                  <p:embed/>
                </p:oleObj>
              </mc:Choice>
              <mc:Fallback>
                <p:oleObj name="Equation" r:id="rId9" imgW="2717640" imgH="253800" progId="Equation.3">
                  <p:embed/>
                  <p:pic>
                    <p:nvPicPr>
                      <p:cNvPr id="61"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2742" y="4625138"/>
                        <a:ext cx="4267200" cy="398893"/>
                      </a:xfrm>
                      <a:prstGeom prst="rect">
                        <a:avLst/>
                      </a:prstGeom>
                      <a:solidFill>
                        <a:schemeClr val="accent2">
                          <a:lumMod val="20000"/>
                          <a:lumOff val="80000"/>
                        </a:schemeClr>
                      </a:solidFill>
                      <a:ln>
                        <a:noFill/>
                      </a:ln>
                      <a:effectLst/>
                    </p:spPr>
                  </p:pic>
                </p:oleObj>
              </mc:Fallback>
            </mc:AlternateContent>
          </a:graphicData>
        </a:graphic>
      </p:graphicFrame>
      <p:sp>
        <p:nvSpPr>
          <p:cNvPr id="5" name="TextBox 4"/>
          <p:cNvSpPr txBox="1"/>
          <p:nvPr/>
        </p:nvSpPr>
        <p:spPr>
          <a:xfrm>
            <a:off x="1182109" y="5284982"/>
            <a:ext cx="3657600" cy="590931"/>
          </a:xfrm>
          <a:prstGeom prst="rect">
            <a:avLst/>
          </a:prstGeom>
          <a:noFill/>
        </p:spPr>
        <p:txBody>
          <a:bodyPr wrap="square" rtlCol="0">
            <a:spAutoFit/>
          </a:bodyPr>
          <a:lstStyle/>
          <a:p>
            <a:pPr>
              <a:lnSpc>
                <a:spcPct val="90000"/>
              </a:lnSpc>
            </a:pPr>
            <a:r>
              <a:rPr lang="en-US" dirty="0">
                <a:latin typeface="Arial Narrow"/>
                <a:cs typeface="Arial Narrow"/>
              </a:rPr>
              <a:t>Correlated wave function: </a:t>
            </a:r>
          </a:p>
          <a:p>
            <a:pPr>
              <a:lnSpc>
                <a:spcPct val="90000"/>
              </a:lnSpc>
            </a:pPr>
            <a:r>
              <a:rPr lang="en-US" dirty="0">
                <a:latin typeface="Arial Narrow"/>
                <a:cs typeface="Arial Narrow"/>
              </a:rPr>
              <a:t>linear combination of basis states</a:t>
            </a:r>
          </a:p>
        </p:txBody>
      </p:sp>
      <p:sp>
        <p:nvSpPr>
          <p:cNvPr id="6" name="TextBox 5"/>
          <p:cNvSpPr txBox="1"/>
          <p:nvPr/>
        </p:nvSpPr>
        <p:spPr>
          <a:xfrm>
            <a:off x="1978415" y="1320077"/>
            <a:ext cx="2064988" cy="286232"/>
          </a:xfrm>
          <a:prstGeom prst="rect">
            <a:avLst/>
          </a:prstGeom>
          <a:noFill/>
        </p:spPr>
        <p:txBody>
          <a:bodyPr wrap="none" rtlCol="0">
            <a:spAutoFit/>
          </a:bodyPr>
          <a:lstStyle/>
          <a:p>
            <a:pPr algn="ctr">
              <a:lnSpc>
                <a:spcPct val="90000"/>
              </a:lnSpc>
            </a:pPr>
            <a:r>
              <a:rPr lang="en-US" dirty="0"/>
              <a:t>Many-body basis states</a:t>
            </a:r>
          </a:p>
        </p:txBody>
      </p:sp>
      <p:graphicFrame>
        <p:nvGraphicFramePr>
          <p:cNvPr id="8" name="Object 7"/>
          <p:cNvGraphicFramePr>
            <a:graphicFrameLocks noChangeAspect="1"/>
          </p:cNvGraphicFramePr>
          <p:nvPr>
            <p:extLst>
              <p:ext uri="{D42A27DB-BD31-4B8C-83A1-F6EECF244321}">
                <p14:modId xmlns:p14="http://schemas.microsoft.com/office/powerpoint/2010/main" val="2743820971"/>
              </p:ext>
            </p:extLst>
          </p:nvPr>
        </p:nvGraphicFramePr>
        <p:xfrm>
          <a:off x="1325142" y="5920537"/>
          <a:ext cx="1066800" cy="457200"/>
        </p:xfrm>
        <a:graphic>
          <a:graphicData uri="http://schemas.openxmlformats.org/presentationml/2006/ole">
            <mc:AlternateContent xmlns:mc="http://schemas.openxmlformats.org/markup-compatibility/2006">
              <mc:Choice xmlns:v="urn:schemas-microsoft-com:vml" Requires="v">
                <p:oleObj spid="_x0000_s11424" name="Equation" r:id="rId11" imgW="787400" imgH="266700" progId="Equation.3">
                  <p:embed/>
                </p:oleObj>
              </mc:Choice>
              <mc:Fallback>
                <p:oleObj name="Equation" r:id="rId11" imgW="787400" imgH="266700" progId="Equation.3">
                  <p:embed/>
                  <p:pic>
                    <p:nvPicPr>
                      <p:cNvPr id="8" name="Object 7"/>
                      <p:cNvPicPr/>
                      <p:nvPr/>
                    </p:nvPicPr>
                    <p:blipFill>
                      <a:blip r:embed="rId12"/>
                      <a:stretch>
                        <a:fillRect/>
                      </a:stretch>
                    </p:blipFill>
                    <p:spPr>
                      <a:xfrm>
                        <a:off x="1325142" y="5920537"/>
                        <a:ext cx="1066800" cy="457200"/>
                      </a:xfrm>
                      <a:prstGeom prst="rect">
                        <a:avLst/>
                      </a:prstGeom>
                    </p:spPr>
                  </p:pic>
                </p:oleObj>
              </mc:Fallback>
            </mc:AlternateContent>
          </a:graphicData>
        </a:graphic>
      </p:graphicFrame>
      <p:sp>
        <p:nvSpPr>
          <p:cNvPr id="9" name="TextBox 8"/>
          <p:cNvSpPr txBox="1"/>
          <p:nvPr/>
        </p:nvSpPr>
        <p:spPr>
          <a:xfrm>
            <a:off x="2468142" y="5920537"/>
            <a:ext cx="2438400" cy="483722"/>
          </a:xfrm>
          <a:prstGeom prst="rect">
            <a:avLst/>
          </a:prstGeom>
          <a:noFill/>
        </p:spPr>
        <p:txBody>
          <a:bodyPr wrap="square" rtlCol="0">
            <a:spAutoFit/>
          </a:bodyPr>
          <a:lstStyle/>
          <a:p>
            <a:pPr>
              <a:lnSpc>
                <a:spcPct val="90000"/>
              </a:lnSpc>
            </a:pPr>
            <a:r>
              <a:rPr lang="en-US" dirty="0">
                <a:latin typeface="Arial Narrow"/>
                <a:cs typeface="Arial Narrow"/>
              </a:rPr>
              <a:t>Solve for b’s by </a:t>
            </a:r>
            <a:r>
              <a:rPr lang="en-US" dirty="0" err="1">
                <a:latin typeface="Arial Narrow"/>
                <a:cs typeface="Arial Narrow"/>
              </a:rPr>
              <a:t>diagonalizing</a:t>
            </a:r>
            <a:r>
              <a:rPr lang="en-US" dirty="0">
                <a:latin typeface="Arial Narrow"/>
                <a:cs typeface="Arial Narrow"/>
              </a:rPr>
              <a:t> the Hamiltonian matrix</a:t>
            </a:r>
          </a:p>
        </p:txBody>
      </p:sp>
      <p:sp>
        <p:nvSpPr>
          <p:cNvPr id="10" name="Oval 9"/>
          <p:cNvSpPr/>
          <p:nvPr/>
        </p:nvSpPr>
        <p:spPr>
          <a:xfrm>
            <a:off x="3209506" y="4481771"/>
            <a:ext cx="477836" cy="685626"/>
          </a:xfrm>
          <a:prstGeom prst="ellipse">
            <a:avLst/>
          </a:prstGeom>
          <a:no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TextBox 10">
            <a:extLst>
              <a:ext uri="{FF2B5EF4-FFF2-40B4-BE49-F238E27FC236}">
                <a16:creationId xmlns:a16="http://schemas.microsoft.com/office/drawing/2014/main" id="{C8F9EEA9-B576-B14A-AC1C-2427309EE925}"/>
              </a:ext>
            </a:extLst>
          </p:cNvPr>
          <p:cNvSpPr txBox="1"/>
          <p:nvPr/>
        </p:nvSpPr>
        <p:spPr>
          <a:xfrm>
            <a:off x="-612736" y="6879386"/>
            <a:ext cx="2504212" cy="307777"/>
          </a:xfrm>
          <a:prstGeom prst="rect">
            <a:avLst/>
          </a:prstGeom>
          <a:noFill/>
        </p:spPr>
        <p:txBody>
          <a:bodyPr wrap="none" rtlCol="0">
            <a:spAutoFit/>
          </a:bodyPr>
          <a:lstStyle/>
          <a:p>
            <a:r>
              <a:rPr lang="en-US" dirty="0"/>
              <a:t>Source:  David Dean (ORNL)</a:t>
            </a:r>
          </a:p>
        </p:txBody>
      </p:sp>
      <p:sp>
        <p:nvSpPr>
          <p:cNvPr id="63" name="Title 1">
            <a:extLst>
              <a:ext uri="{FF2B5EF4-FFF2-40B4-BE49-F238E27FC236}">
                <a16:creationId xmlns:a16="http://schemas.microsoft.com/office/drawing/2014/main" id="{27513D3B-5529-3F46-A833-39532E589401}"/>
              </a:ext>
            </a:extLst>
          </p:cNvPr>
          <p:cNvSpPr txBox="1">
            <a:spLocks/>
          </p:cNvSpPr>
          <p:nvPr/>
        </p:nvSpPr>
        <p:spPr>
          <a:xfrm>
            <a:off x="326232" y="-955835"/>
            <a:ext cx="11425236" cy="51090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Quantum Advantage and Quantum Chemistry</a:t>
            </a:r>
          </a:p>
        </p:txBody>
      </p:sp>
      <p:sp>
        <p:nvSpPr>
          <p:cNvPr id="64" name="Title 1">
            <a:extLst>
              <a:ext uri="{FF2B5EF4-FFF2-40B4-BE49-F238E27FC236}">
                <a16:creationId xmlns:a16="http://schemas.microsoft.com/office/drawing/2014/main" id="{15E87E83-5514-0C4D-A3DF-08B74C877791}"/>
              </a:ext>
            </a:extLst>
          </p:cNvPr>
          <p:cNvSpPr txBox="1">
            <a:spLocks/>
          </p:cNvSpPr>
          <p:nvPr/>
        </p:nvSpPr>
        <p:spPr>
          <a:xfrm>
            <a:off x="344378" y="320040"/>
            <a:ext cx="11425236" cy="51090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85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1pPr>
            <a:lvl2pPr marR="0" lvl="1"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9pPr>
          </a:lstStyle>
          <a:p>
            <a:r>
              <a:rPr lang="en-US" dirty="0"/>
              <a:t>Many-Body problem</a:t>
            </a:r>
          </a:p>
        </p:txBody>
      </p:sp>
      <p:sp>
        <p:nvSpPr>
          <p:cNvPr id="3" name="TextBox 2">
            <a:extLst>
              <a:ext uri="{FF2B5EF4-FFF2-40B4-BE49-F238E27FC236}">
                <a16:creationId xmlns:a16="http://schemas.microsoft.com/office/drawing/2014/main" id="{6FB34E13-6EBE-EE41-8A99-57F4C15F378A}"/>
              </a:ext>
            </a:extLst>
          </p:cNvPr>
          <p:cNvSpPr txBox="1"/>
          <p:nvPr/>
        </p:nvSpPr>
        <p:spPr>
          <a:xfrm>
            <a:off x="9962917" y="2858290"/>
            <a:ext cx="2061783" cy="1600438"/>
          </a:xfrm>
          <a:prstGeom prst="rect">
            <a:avLst/>
          </a:prstGeom>
          <a:solidFill>
            <a:schemeClr val="bg2">
              <a:lumMod val="20000"/>
              <a:lumOff val="80000"/>
            </a:schemeClr>
          </a:solidFill>
          <a:ln w="28575">
            <a:solidFill>
              <a:schemeClr val="bg2">
                <a:lumMod val="75000"/>
              </a:schemeClr>
            </a:solidFill>
          </a:ln>
        </p:spPr>
        <p:txBody>
          <a:bodyPr wrap="none" rtlCol="0">
            <a:spAutoFit/>
          </a:bodyPr>
          <a:lstStyle/>
          <a:p>
            <a:r>
              <a:rPr lang="en-US" b="1" dirty="0"/>
              <a:t>Hilbert space:</a:t>
            </a:r>
          </a:p>
          <a:p>
            <a:endParaRPr lang="en-US" dirty="0"/>
          </a:p>
          <a:p>
            <a:r>
              <a:rPr lang="en-US" dirty="0"/>
              <a:t>N- available states</a:t>
            </a:r>
          </a:p>
          <a:p>
            <a:r>
              <a:rPr lang="en-US" dirty="0"/>
              <a:t>             (1-particle) </a:t>
            </a:r>
          </a:p>
          <a:p>
            <a:r>
              <a:rPr lang="en-US" dirty="0"/>
              <a:t>2 -</a:t>
            </a:r>
            <a:r>
              <a:rPr lang="en-US" dirty="0" err="1"/>
              <a:t>occcupations</a:t>
            </a:r>
            <a:r>
              <a:rPr lang="en-US" dirty="0"/>
              <a:t> = {0,1}</a:t>
            </a:r>
          </a:p>
          <a:p>
            <a:r>
              <a:rPr lang="en-US" dirty="0"/>
              <a:t>Space size:  2</a:t>
            </a:r>
            <a:r>
              <a:rPr lang="en-US" baseline="30000" dirty="0"/>
              <a:t>N</a:t>
            </a:r>
            <a:r>
              <a:rPr lang="en-US" dirty="0"/>
              <a:t>  </a:t>
            </a:r>
            <a:endParaRPr lang="en-US" baseline="30000" dirty="0"/>
          </a:p>
          <a:p>
            <a:r>
              <a:rPr lang="en-US" dirty="0"/>
              <a:t>       </a:t>
            </a:r>
            <a:r>
              <a:rPr lang="en-US" sz="1200" dirty="0"/>
              <a:t>(from 0  to N-particles)</a:t>
            </a:r>
            <a:endParaRPr lang="en-US" dirty="0"/>
          </a:p>
        </p:txBody>
      </p:sp>
    </p:spTree>
    <p:extLst>
      <p:ext uri="{BB962C8B-B14F-4D97-AF65-F5344CB8AC3E}">
        <p14:creationId xmlns:p14="http://schemas.microsoft.com/office/powerpoint/2010/main" val="277901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8" name="Text Box 6"/>
          <p:cNvSpPr txBox="1">
            <a:spLocks noChangeArrowheads="1"/>
          </p:cNvSpPr>
          <p:nvPr/>
        </p:nvSpPr>
        <p:spPr bwMode="auto">
          <a:xfrm>
            <a:off x="3260726" y="5070476"/>
            <a:ext cx="18473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a:p>
        </p:txBody>
      </p:sp>
      <p:graphicFrame>
        <p:nvGraphicFramePr>
          <p:cNvPr id="115719" name="Object 7"/>
          <p:cNvGraphicFramePr>
            <a:graphicFrameLocks noChangeAspect="1"/>
          </p:cNvGraphicFramePr>
          <p:nvPr/>
        </p:nvGraphicFramePr>
        <p:xfrm>
          <a:off x="2743201" y="3657600"/>
          <a:ext cx="6632575" cy="1979612"/>
        </p:xfrm>
        <a:graphic>
          <a:graphicData uri="http://schemas.openxmlformats.org/presentationml/2006/ole">
            <mc:AlternateContent xmlns:mc="http://schemas.openxmlformats.org/markup-compatibility/2006">
              <mc:Choice xmlns:v="urn:schemas-microsoft-com:vml" Requires="v">
                <p:oleObj spid="_x0000_s7331" name="Equation" r:id="rId3" imgW="3403440" imgH="1015920" progId="Equation.3">
                  <p:embed/>
                </p:oleObj>
              </mc:Choice>
              <mc:Fallback>
                <p:oleObj name="Equation" r:id="rId3" imgW="3403440" imgH="1015920" progId="Equation.3">
                  <p:embed/>
                  <p:pic>
                    <p:nvPicPr>
                      <p:cNvPr id="11571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3657600"/>
                        <a:ext cx="6632575" cy="1979612"/>
                      </a:xfrm>
                      <a:prstGeom prst="rect">
                        <a:avLst/>
                      </a:prstGeom>
                      <a:solidFill>
                        <a:schemeClr val="tx2">
                          <a:lumMod val="40000"/>
                          <a:lumOff val="60000"/>
                        </a:schemeClr>
                      </a:solidFill>
                      <a:ln>
                        <a:noFill/>
                      </a:ln>
                      <a:effectLst/>
                    </p:spPr>
                  </p:pic>
                </p:oleObj>
              </mc:Fallback>
            </mc:AlternateContent>
          </a:graphicData>
        </a:graphic>
      </p:graphicFrame>
      <p:sp>
        <p:nvSpPr>
          <p:cNvPr id="2" name="Title 1"/>
          <p:cNvSpPr>
            <a:spLocks noGrp="1"/>
          </p:cNvSpPr>
          <p:nvPr>
            <p:ph type="title"/>
          </p:nvPr>
        </p:nvSpPr>
        <p:spPr>
          <a:xfrm>
            <a:off x="846417" y="244516"/>
            <a:ext cx="10151389" cy="1223715"/>
          </a:xfrm>
        </p:spPr>
        <p:txBody>
          <a:bodyPr/>
          <a:lstStyle/>
          <a:p>
            <a:r>
              <a:rPr lang="en-US" sz="2800" dirty="0"/>
              <a:t>General many-body problem for fermions (Hilbert spaces)</a:t>
            </a:r>
            <a:br>
              <a:rPr lang="en-US" sz="2000" dirty="0"/>
            </a:br>
            <a:endParaRPr lang="en-US" sz="2000" dirty="0"/>
          </a:p>
        </p:txBody>
      </p:sp>
      <p:sp>
        <p:nvSpPr>
          <p:cNvPr id="3" name="Content Placeholder 2"/>
          <p:cNvSpPr>
            <a:spLocks noGrp="1"/>
          </p:cNvSpPr>
          <p:nvPr>
            <p:ph idx="1"/>
          </p:nvPr>
        </p:nvSpPr>
        <p:spPr>
          <a:xfrm>
            <a:off x="1603967" y="834030"/>
            <a:ext cx="8636290" cy="2669582"/>
          </a:xfrm>
        </p:spPr>
        <p:txBody>
          <a:bodyPr>
            <a:normAutofit fontScale="62500" lnSpcReduction="20000"/>
          </a:bodyPr>
          <a:lstStyle/>
          <a:p>
            <a:r>
              <a:rPr lang="en-US" dirty="0">
                <a:sym typeface="Wingdings" charset="0"/>
              </a:rPr>
              <a:t>Particles are spin ½ fermions</a:t>
            </a:r>
          </a:p>
          <a:p>
            <a:r>
              <a:rPr lang="en-US" dirty="0">
                <a:sym typeface="Wingdings" charset="0"/>
              </a:rPr>
              <a:t>Many-body wave function is fully anti-symmetric</a:t>
            </a:r>
          </a:p>
          <a:p>
            <a:r>
              <a:rPr lang="en-US" dirty="0">
                <a:sym typeface="Wingdings" charset="0"/>
              </a:rPr>
              <a:t>Certain quantum numbers will be conserved</a:t>
            </a:r>
            <a:endParaRPr lang="en-US" dirty="0"/>
          </a:p>
          <a:p>
            <a:pPr lvl="1"/>
            <a:r>
              <a:rPr lang="en-US" dirty="0"/>
              <a:t>total angular momentum</a:t>
            </a:r>
          </a:p>
          <a:p>
            <a:pPr lvl="1"/>
            <a:r>
              <a:rPr lang="en-US" dirty="0"/>
              <a:t>Number of electrons</a:t>
            </a:r>
          </a:p>
          <a:p>
            <a:r>
              <a:rPr lang="en-US" dirty="0">
                <a:sym typeface="Wingdings" charset="0"/>
              </a:rPr>
              <a:t>Hamiltonian will be non-relativistic (usually)</a:t>
            </a:r>
          </a:p>
          <a:p>
            <a:r>
              <a:rPr lang="en-US" dirty="0">
                <a:sym typeface="Wingdings" charset="0"/>
              </a:rPr>
              <a:t>We (usually) work in second quantization</a:t>
            </a:r>
            <a:endParaRPr lang="en-US" dirty="0"/>
          </a:p>
          <a:p>
            <a:endParaRPr lang="en-US" dirty="0"/>
          </a:p>
        </p:txBody>
      </p:sp>
      <p:graphicFrame>
        <p:nvGraphicFramePr>
          <p:cNvPr id="8" name="Object 15"/>
          <p:cNvGraphicFramePr>
            <a:graphicFrameLocks noChangeAspect="1"/>
          </p:cNvGraphicFramePr>
          <p:nvPr/>
        </p:nvGraphicFramePr>
        <p:xfrm>
          <a:off x="3962400" y="5791200"/>
          <a:ext cx="3529012" cy="768350"/>
        </p:xfrm>
        <a:graphic>
          <a:graphicData uri="http://schemas.openxmlformats.org/presentationml/2006/ole">
            <mc:AlternateContent xmlns:mc="http://schemas.openxmlformats.org/markup-compatibility/2006">
              <mc:Choice xmlns:v="urn:schemas-microsoft-com:vml" Requires="v">
                <p:oleObj spid="_x0000_s7332" name="Equation" r:id="rId5" imgW="1981080" imgH="431640" progId="Equation.3">
                  <p:embed/>
                </p:oleObj>
              </mc:Choice>
              <mc:Fallback>
                <p:oleObj name="Equation" r:id="rId5" imgW="1981080" imgH="431640" progId="Equation.3">
                  <p:embed/>
                  <p:pic>
                    <p:nvPicPr>
                      <p:cNvPr id="8"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5791200"/>
                        <a:ext cx="3529012" cy="768350"/>
                      </a:xfrm>
                      <a:prstGeom prst="rect">
                        <a:avLst/>
                      </a:prstGeom>
                      <a:solidFill>
                        <a:srgbClr val="FF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FD0C0152-20A2-4648-8082-C6E3954AC50C}"/>
              </a:ext>
            </a:extLst>
          </p:cNvPr>
          <p:cNvSpPr txBox="1"/>
          <p:nvPr/>
        </p:nvSpPr>
        <p:spPr>
          <a:xfrm>
            <a:off x="238989" y="7148001"/>
            <a:ext cx="2504212" cy="307777"/>
          </a:xfrm>
          <a:prstGeom prst="rect">
            <a:avLst/>
          </a:prstGeom>
          <a:noFill/>
        </p:spPr>
        <p:txBody>
          <a:bodyPr wrap="none" rtlCol="0">
            <a:spAutoFit/>
          </a:bodyPr>
          <a:lstStyle/>
          <a:p>
            <a:r>
              <a:rPr lang="en-US" dirty="0"/>
              <a:t>Source:  David Dean (ORNL)</a:t>
            </a:r>
          </a:p>
        </p:txBody>
      </p:sp>
    </p:spTree>
    <p:extLst>
      <p:ext uri="{BB962C8B-B14F-4D97-AF65-F5344CB8AC3E}">
        <p14:creationId xmlns:p14="http://schemas.microsoft.com/office/powerpoint/2010/main" val="3512225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7B118CBD-52FC-B049-9A4B-39CEFF211980}"/>
              </a:ext>
            </a:extLst>
          </p:cNvPr>
          <p:cNvSpPr>
            <a:spLocks noChangeArrowheads="1"/>
          </p:cNvSpPr>
          <p:nvPr/>
        </p:nvSpPr>
        <p:spPr bwMode="auto">
          <a:xfrm>
            <a:off x="2113252" y="218165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itle 1">
            <a:extLst>
              <a:ext uri="{FF2B5EF4-FFF2-40B4-BE49-F238E27FC236}">
                <a16:creationId xmlns:a16="http://schemas.microsoft.com/office/drawing/2014/main" id="{DEE41F57-FD8F-934C-8F6B-451A35724E30}"/>
              </a:ext>
            </a:extLst>
          </p:cNvPr>
          <p:cNvSpPr>
            <a:spLocks noGrp="1"/>
          </p:cNvSpPr>
          <p:nvPr>
            <p:ph type="title"/>
          </p:nvPr>
        </p:nvSpPr>
        <p:spPr>
          <a:xfrm>
            <a:off x="344378" y="320040"/>
            <a:ext cx="11425236" cy="510909"/>
          </a:xfrm>
        </p:spPr>
        <p:txBody>
          <a:bodyPr>
            <a:normAutofit fontScale="90000"/>
          </a:bodyPr>
          <a:lstStyle/>
          <a:p>
            <a:r>
              <a:rPr lang="en-US" dirty="0"/>
              <a:t>Computational cost and </a:t>
            </a:r>
            <a:r>
              <a:rPr lang="en-US"/>
              <a:t>problem size</a:t>
            </a:r>
            <a:endParaRPr lang="en-US" dirty="0"/>
          </a:p>
        </p:txBody>
      </p:sp>
      <p:sp>
        <p:nvSpPr>
          <p:cNvPr id="2" name="TextBox 1">
            <a:extLst>
              <a:ext uri="{FF2B5EF4-FFF2-40B4-BE49-F238E27FC236}">
                <a16:creationId xmlns:a16="http://schemas.microsoft.com/office/drawing/2014/main" id="{173AA171-71C7-C144-89BE-FC1BEF403BD0}"/>
              </a:ext>
            </a:extLst>
          </p:cNvPr>
          <p:cNvSpPr txBox="1"/>
          <p:nvPr/>
        </p:nvSpPr>
        <p:spPr>
          <a:xfrm>
            <a:off x="986536" y="1112772"/>
            <a:ext cx="8819466" cy="1015663"/>
          </a:xfrm>
          <a:prstGeom prst="rect">
            <a:avLst/>
          </a:prstGeom>
          <a:solidFill>
            <a:schemeClr val="bg1">
              <a:lumMod val="95000"/>
            </a:schemeClr>
          </a:solidFill>
        </p:spPr>
        <p:txBody>
          <a:bodyPr wrap="none" rtlCol="0">
            <a:spAutoFit/>
          </a:bodyPr>
          <a:lstStyle/>
          <a:p>
            <a:r>
              <a:rPr lang="en-US" sz="2000" b="1" dirty="0">
                <a:solidFill>
                  <a:schemeClr val="accent1"/>
                </a:solidFill>
              </a:rPr>
              <a:t>Coupled –cluster (CC) methods  </a:t>
            </a:r>
            <a:r>
              <a:rPr lang="en-US" sz="2000" b="1" dirty="0">
                <a:solidFill>
                  <a:schemeClr val="accent1"/>
                </a:solidFill>
                <a:sym typeface="Wingdings" pitchFamily="2" charset="2"/>
              </a:rPr>
              <a:t>  gold standard  method  in quantum chemistry</a:t>
            </a:r>
            <a:br>
              <a:rPr lang="en-US" sz="2000" b="1" dirty="0">
                <a:solidFill>
                  <a:schemeClr val="accent1"/>
                </a:solidFill>
                <a:sym typeface="Wingdings" pitchFamily="2" charset="2"/>
              </a:rPr>
            </a:br>
            <a:endParaRPr lang="en-US" sz="2000" b="1" dirty="0">
              <a:solidFill>
                <a:schemeClr val="accent1"/>
              </a:solidFill>
              <a:sym typeface="Wingdings" pitchFamily="2" charset="2"/>
            </a:endParaRPr>
          </a:p>
          <a:p>
            <a:r>
              <a:rPr lang="en-US" sz="2000" b="1" dirty="0">
                <a:solidFill>
                  <a:schemeClr val="accent1"/>
                </a:solidFill>
                <a:sym typeface="Wingdings" pitchFamily="2" charset="2"/>
              </a:rPr>
              <a:t>	accuracy:   HF &lt;   </a:t>
            </a:r>
            <a:r>
              <a:rPr lang="en-US" sz="2000" b="1" dirty="0" err="1">
                <a:solidFill>
                  <a:schemeClr val="accent1"/>
                </a:solidFill>
                <a:sym typeface="Wingdings" pitchFamily="2" charset="2"/>
              </a:rPr>
              <a:t>MPn</a:t>
            </a:r>
            <a:r>
              <a:rPr lang="en-US" sz="2000" b="1" dirty="0">
                <a:solidFill>
                  <a:schemeClr val="accent1"/>
                </a:solidFill>
                <a:sym typeface="Wingdings" pitchFamily="2" charset="2"/>
              </a:rPr>
              <a:t>   &lt;   CC     &lt;   Full Configuration Interaction (FCI)</a:t>
            </a:r>
            <a:endParaRPr lang="en-US" sz="2000" b="1" dirty="0">
              <a:solidFill>
                <a:schemeClr val="accent1"/>
              </a:solidFill>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2D29AF28-AE3C-6E47-971B-7D9EDF7A6C9D}"/>
                  </a:ext>
                </a:extLst>
              </p:cNvPr>
              <p:cNvGraphicFramePr>
                <a:graphicFrameLocks noGrp="1"/>
              </p:cNvGraphicFramePr>
              <p:nvPr/>
            </p:nvGraphicFramePr>
            <p:xfrm>
              <a:off x="1160260" y="3340865"/>
              <a:ext cx="8645742" cy="2529621"/>
            </p:xfrm>
            <a:graphic>
              <a:graphicData uri="http://schemas.openxmlformats.org/drawingml/2006/table">
                <a:tbl>
                  <a:tblPr lastCol="1">
                    <a:tableStyleId>{8A107856-5554-42FB-B03E-39F5DBC370BA}</a:tableStyleId>
                  </a:tblPr>
                  <a:tblGrid>
                    <a:gridCol w="921928">
                      <a:extLst>
                        <a:ext uri="{9D8B030D-6E8A-4147-A177-3AD203B41FA5}">
                          <a16:colId xmlns:a16="http://schemas.microsoft.com/office/drawing/2014/main" val="2917210773"/>
                        </a:ext>
                      </a:extLst>
                    </a:gridCol>
                    <a:gridCol w="1068636">
                      <a:extLst>
                        <a:ext uri="{9D8B030D-6E8A-4147-A177-3AD203B41FA5}">
                          <a16:colId xmlns:a16="http://schemas.microsoft.com/office/drawing/2014/main" val="1746565034"/>
                        </a:ext>
                      </a:extLst>
                    </a:gridCol>
                    <a:gridCol w="1002535">
                      <a:extLst>
                        <a:ext uri="{9D8B030D-6E8A-4147-A177-3AD203B41FA5}">
                          <a16:colId xmlns:a16="http://schemas.microsoft.com/office/drawing/2014/main" val="2150587742"/>
                        </a:ext>
                      </a:extLst>
                    </a:gridCol>
                    <a:gridCol w="1850834">
                      <a:extLst>
                        <a:ext uri="{9D8B030D-6E8A-4147-A177-3AD203B41FA5}">
                          <a16:colId xmlns:a16="http://schemas.microsoft.com/office/drawing/2014/main" val="2924152153"/>
                        </a:ext>
                      </a:extLst>
                    </a:gridCol>
                    <a:gridCol w="1729648">
                      <a:extLst>
                        <a:ext uri="{9D8B030D-6E8A-4147-A177-3AD203B41FA5}">
                          <a16:colId xmlns:a16="http://schemas.microsoft.com/office/drawing/2014/main" val="3263848920"/>
                        </a:ext>
                      </a:extLst>
                    </a:gridCol>
                    <a:gridCol w="2072161">
                      <a:extLst>
                        <a:ext uri="{9D8B030D-6E8A-4147-A177-3AD203B41FA5}">
                          <a16:colId xmlns:a16="http://schemas.microsoft.com/office/drawing/2014/main" val="1907763455"/>
                        </a:ext>
                      </a:extLst>
                    </a:gridCol>
                  </a:tblGrid>
                  <a:tr h="913354">
                    <a:tc>
                      <a:txBody>
                        <a:bodyPr/>
                        <a:lstStyle/>
                        <a:p>
                          <a:pPr marL="0" marR="0">
                            <a:spcBef>
                              <a:spcPts val="0"/>
                            </a:spcBef>
                            <a:spcAft>
                              <a:spcPts val="0"/>
                            </a:spcAft>
                          </a:pPr>
                          <a:r>
                            <a:rPr lang="en-US" sz="1100">
                              <a:effectLst/>
                            </a:rPr>
                            <a:t>Molecule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solidFill>
                          <a:schemeClr val="accent5">
                            <a:lumMod val="40000"/>
                            <a:lumOff val="60000"/>
                          </a:schemeClr>
                        </a:solidFill>
                      </a:tcPr>
                    </a:tc>
                    <a:tc>
                      <a:txBody>
                        <a:bodyPr/>
                        <a:lstStyle/>
                        <a:p>
                          <a:pPr marL="0" marR="0">
                            <a:spcBef>
                              <a:spcPts val="0"/>
                            </a:spcBef>
                            <a:spcAft>
                              <a:spcPts val="0"/>
                            </a:spcAft>
                          </a:pPr>
                          <a:r>
                            <a:rPr lang="en-US" sz="1100">
                              <a:effectLst/>
                            </a:rPr>
                            <a:t>No. of electrons</a:t>
                          </a:r>
                          <a:endParaRPr lang="en-US" sz="1200">
                            <a:effectLst/>
                          </a:endParaRPr>
                        </a:p>
                        <a:p>
                          <a:pPr marL="0" marR="0">
                            <a:spcBef>
                              <a:spcPts val="0"/>
                            </a:spcBef>
                            <a:spcAft>
                              <a:spcPts val="0"/>
                            </a:spcAft>
                          </a:pPr>
                          <a:r>
                            <a:rPr lang="en-US" sz="1100">
                              <a:effectLst/>
                            </a:rPr>
                            <a:t> </a:t>
                          </a:r>
                          <a:endParaRPr lang="en-US" sz="1200">
                            <a:effectLst/>
                          </a:endParaRPr>
                        </a:p>
                        <a:p>
                          <a:pPr marL="0" marR="0">
                            <a:spcBef>
                              <a:spcPts val="0"/>
                            </a:spcBef>
                            <a:spcAft>
                              <a:spcPts val="0"/>
                            </a:spcAft>
                          </a:pPr>
                          <a:r>
                            <a:rPr lang="en-US" sz="1100">
                              <a:effectLst/>
                            </a:rPr>
                            <a:t>Nel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solidFill>
                          <a:schemeClr val="accent5">
                            <a:lumMod val="40000"/>
                            <a:lumOff val="60000"/>
                          </a:schemeClr>
                        </a:solidFill>
                      </a:tcPr>
                    </a:tc>
                    <a:tc>
                      <a:txBody>
                        <a:bodyPr/>
                        <a:lstStyle/>
                        <a:p>
                          <a:pPr marL="0" marR="0">
                            <a:spcBef>
                              <a:spcPts val="0"/>
                            </a:spcBef>
                            <a:spcAft>
                              <a:spcPts val="0"/>
                            </a:spcAft>
                          </a:pPr>
                          <a:r>
                            <a:rPr lang="en-US" sz="1100">
                              <a:effectLst/>
                            </a:rPr>
                            <a:t>No. of</a:t>
                          </a:r>
                          <a:endParaRPr lang="en-US" sz="1200">
                            <a:effectLst/>
                          </a:endParaRPr>
                        </a:p>
                        <a:p>
                          <a:pPr marL="0" marR="0">
                            <a:spcBef>
                              <a:spcPts val="0"/>
                            </a:spcBef>
                            <a:spcAft>
                              <a:spcPts val="0"/>
                            </a:spcAft>
                          </a:pPr>
                          <a:r>
                            <a:rPr lang="en-US" sz="1100">
                              <a:effectLst/>
                            </a:rPr>
                            <a:t>spinorbitals </a:t>
                          </a:r>
                          <a:br>
                            <a:rPr lang="en-US" sz="1100">
                              <a:effectLst/>
                            </a:rPr>
                          </a:br>
                          <a:r>
                            <a:rPr lang="en-US" sz="1100">
                              <a:effectLst/>
                            </a:rPr>
                            <a:t>STO-3G</a:t>
                          </a:r>
                          <a:endParaRPr lang="en-US" sz="1200">
                            <a:effectLst/>
                          </a:endParaRPr>
                        </a:p>
                        <a:p>
                          <a:pPr marL="0" marR="0">
                            <a:spcBef>
                              <a:spcPts val="0"/>
                            </a:spcBef>
                            <a:spcAft>
                              <a:spcPts val="0"/>
                            </a:spcAft>
                          </a:pPr>
                          <a:r>
                            <a:rPr lang="en-US" sz="1100">
                              <a:effectLst/>
                            </a:rPr>
                            <a:t> Nb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solidFill>
                          <a:schemeClr val="accent5">
                            <a:lumMod val="40000"/>
                            <a:lumOff val="60000"/>
                          </a:schemeClr>
                        </a:solidFill>
                      </a:tcPr>
                    </a:tc>
                    <a:tc>
                      <a:txBody>
                        <a:bodyPr/>
                        <a:lstStyle/>
                        <a:p>
                          <a:pPr marL="0" marR="0">
                            <a:spcBef>
                              <a:spcPts val="0"/>
                            </a:spcBef>
                            <a:spcAft>
                              <a:spcPts val="0"/>
                            </a:spcAft>
                          </a:pPr>
                          <a:r>
                            <a:rPr lang="en-US" sz="1100" dirty="0">
                              <a:effectLst/>
                            </a:rPr>
                            <a:t>FCI space size</a:t>
                          </a:r>
                          <a:endParaRPr lang="en-US" sz="1200" dirty="0">
                            <a:effectLst/>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d>
                                  <m:dPr>
                                    <m:ctrlPr>
                                      <a:rPr lang="en-US" sz="1100" i="1">
                                        <a:effectLst/>
                                        <a:latin typeface="Cambria Math" panose="02040503050406030204" pitchFamily="18" charset="0"/>
                                      </a:rPr>
                                    </m:ctrlPr>
                                  </m:dPr>
                                  <m:e>
                                    <m:m>
                                      <m:mPr>
                                        <m:mcs>
                                          <m:mc>
                                            <m:mcPr>
                                              <m:count m:val="1"/>
                                              <m:mcJc m:val="center"/>
                                            </m:mcPr>
                                          </m:mc>
                                        </m:mcs>
                                        <m:ctrlPr>
                                          <a:rPr lang="en-US" sz="1100" i="1">
                                            <a:effectLst/>
                                            <a:latin typeface="Cambria Math" panose="02040503050406030204" pitchFamily="18" charset="0"/>
                                          </a:rPr>
                                        </m:ctrlPr>
                                      </m:mPr>
                                      <m:mr>
                                        <m:e>
                                          <m:r>
                                            <a:rPr lang="en-US" sz="1100">
                                              <a:effectLst/>
                                              <a:latin typeface="Cambria Math" panose="02040503050406030204" pitchFamily="18" charset="0"/>
                                            </a:rPr>
                                            <m:t>𝑁𝑏</m:t>
                                          </m:r>
                                        </m:e>
                                      </m:mr>
                                      <m:mr>
                                        <m:e>
                                          <m:r>
                                            <a:rPr lang="en-US" sz="1100">
                                              <a:effectLst/>
                                              <a:latin typeface="Cambria Math" panose="02040503050406030204" pitchFamily="18" charset="0"/>
                                            </a:rPr>
                                            <m:t>𝑁𝑒𝑙</m:t>
                                          </m:r>
                                        </m:e>
                                      </m:mr>
                                    </m:m>
                                    <m:r>
                                      <a:rPr lang="en-US" sz="1100">
                                        <a:effectLst/>
                                        <a:latin typeface="Cambria Math" panose="02040503050406030204" pitchFamily="18" charset="0"/>
                                      </a:rPr>
                                      <m:t> </m:t>
                                    </m:r>
                                  </m:e>
                                </m:d>
                                <m:r>
                                  <a:rPr lang="en-US" sz="1100">
                                    <a:effectLst/>
                                    <a:latin typeface="Cambria Math" panose="02040503050406030204" pitchFamily="18" charset="0"/>
                                  </a:rPr>
                                  <m:t>=</m:t>
                                </m:r>
                              </m:oMath>
                              <m:oMath xmlns:m="http://schemas.openxmlformats.org/officeDocument/2006/math">
                                <m:r>
                                  <a:rPr lang="en-US" sz="1100">
                                    <a:effectLst/>
                                    <a:latin typeface="Cambria Math" panose="02040503050406030204" pitchFamily="18" charset="0"/>
                                  </a:rPr>
                                  <m:t> </m:t>
                                </m:r>
                                <m:f>
                                  <m:fPr>
                                    <m:ctrlPr>
                                      <a:rPr lang="en-US" sz="1100" i="1">
                                        <a:effectLst/>
                                        <a:latin typeface="Cambria Math" panose="02040503050406030204" pitchFamily="18" charset="0"/>
                                      </a:rPr>
                                    </m:ctrlPr>
                                  </m:fPr>
                                  <m:num>
                                    <m:r>
                                      <a:rPr lang="en-US" sz="1100">
                                        <a:effectLst/>
                                        <a:latin typeface="Cambria Math" panose="02040503050406030204" pitchFamily="18" charset="0"/>
                                      </a:rPr>
                                      <m:t>𝑁𝑏</m:t>
                                    </m:r>
                                    <m:r>
                                      <a:rPr lang="en-US" sz="1100">
                                        <a:effectLst/>
                                        <a:latin typeface="Cambria Math" panose="02040503050406030204" pitchFamily="18" charset="0"/>
                                      </a:rPr>
                                      <m:t>!</m:t>
                                    </m:r>
                                  </m:num>
                                  <m:den>
                                    <m:r>
                                      <a:rPr lang="en-US" sz="1100">
                                        <a:effectLst/>
                                        <a:latin typeface="Cambria Math" panose="02040503050406030204" pitchFamily="18" charset="0"/>
                                      </a:rPr>
                                      <m:t>𝑁𝑒𝑙</m:t>
                                    </m:r>
                                    <m:r>
                                      <a:rPr lang="en-US" sz="1100">
                                        <a:effectLst/>
                                        <a:latin typeface="Cambria Math" panose="02040503050406030204" pitchFamily="18" charset="0"/>
                                      </a:rPr>
                                      <m:t>!∗</m:t>
                                    </m:r>
                                    <m:d>
                                      <m:dPr>
                                        <m:ctrlPr>
                                          <a:rPr lang="en-US" sz="1100" i="1">
                                            <a:effectLst/>
                                            <a:latin typeface="Cambria Math" panose="02040503050406030204" pitchFamily="18" charset="0"/>
                                          </a:rPr>
                                        </m:ctrlPr>
                                      </m:dPr>
                                      <m:e>
                                        <m:r>
                                          <a:rPr lang="en-US" sz="1100">
                                            <a:effectLst/>
                                            <a:latin typeface="Cambria Math" panose="02040503050406030204" pitchFamily="18" charset="0"/>
                                          </a:rPr>
                                          <m:t>𝑁𝑏</m:t>
                                        </m:r>
                                        <m:r>
                                          <a:rPr lang="en-US" sz="1100">
                                            <a:effectLst/>
                                            <a:latin typeface="Cambria Math" panose="02040503050406030204" pitchFamily="18" charset="0"/>
                                          </a:rPr>
                                          <m:t>−</m:t>
                                        </m:r>
                                        <m:r>
                                          <a:rPr lang="en-US" sz="1100">
                                            <a:effectLst/>
                                            <a:latin typeface="Cambria Math" panose="02040503050406030204" pitchFamily="18" charset="0"/>
                                          </a:rPr>
                                          <m:t>𝑁𝑒𝑙</m:t>
                                        </m:r>
                                      </m:e>
                                    </m:d>
                                    <m:r>
                                      <a:rPr lang="en-US" sz="1100">
                                        <a:effectLst/>
                                        <a:latin typeface="Cambria Math" panose="02040503050406030204" pitchFamily="18" charset="0"/>
                                      </a:rPr>
                                      <m:t>!</m:t>
                                    </m:r>
                                  </m:den>
                                </m:f>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solidFill>
                          <a:schemeClr val="accent5">
                            <a:lumMod val="40000"/>
                            <a:lumOff val="60000"/>
                          </a:schemeClr>
                        </a:solidFill>
                      </a:tcPr>
                    </a:tc>
                    <a:tc>
                      <a:txBody>
                        <a:bodyPr/>
                        <a:lstStyle/>
                        <a:p>
                          <a:pPr marL="0" marR="0">
                            <a:spcBef>
                              <a:spcPts val="0"/>
                            </a:spcBef>
                            <a:spcAft>
                              <a:spcPts val="0"/>
                            </a:spcAft>
                          </a:pPr>
                          <a:r>
                            <a:rPr lang="en-US" sz="1100" dirty="0">
                              <a:effectLst/>
                            </a:rPr>
                            <a:t>Hilbert space: </a:t>
                          </a:r>
                          <a:endParaRPr lang="en-US" sz="1200" dirty="0">
                            <a:effectLst/>
                          </a:endParaRPr>
                        </a:p>
                        <a:p>
                          <a:pPr marL="0" marR="0">
                            <a:spcBef>
                              <a:spcPts val="0"/>
                            </a:spcBef>
                            <a:spcAft>
                              <a:spcPts val="0"/>
                            </a:spcAft>
                          </a:pPr>
                          <a:br>
                            <a:rPr lang="en-US" sz="1100" dirty="0">
                              <a:effectLst/>
                            </a:rPr>
                          </a:br>
                          <a14:m>
                            <m:oMathPara xmlns:m="http://schemas.openxmlformats.org/officeDocument/2006/math">
                              <m:oMathParaPr>
                                <m:jc m:val="centerGroup"/>
                              </m:oMathParaPr>
                              <m:oMath xmlns:m="http://schemas.openxmlformats.org/officeDocument/2006/math">
                                <m:r>
                                  <a:rPr lang="en-US" sz="1100">
                                    <a:effectLst/>
                                    <a:latin typeface="Cambria Math" panose="02040503050406030204" pitchFamily="18" charset="0"/>
                                  </a:rPr>
                                  <m:t> </m:t>
                                </m:r>
                                <m:sSup>
                                  <m:sSupPr>
                                    <m:ctrlPr>
                                      <a:rPr lang="en-US" sz="1100" i="1">
                                        <a:effectLst/>
                                        <a:latin typeface="Cambria Math" panose="02040503050406030204" pitchFamily="18" charset="0"/>
                                      </a:rPr>
                                    </m:ctrlPr>
                                  </m:sSupPr>
                                  <m:e>
                                    <m:r>
                                      <a:rPr lang="en-US" sz="1100">
                                        <a:effectLst/>
                                        <a:latin typeface="Cambria Math" panose="02040503050406030204" pitchFamily="18" charset="0"/>
                                      </a:rPr>
                                      <m:t>2</m:t>
                                    </m:r>
                                  </m:e>
                                  <m:sup>
                                    <m:r>
                                      <a:rPr lang="en-US" sz="1100">
                                        <a:effectLst/>
                                        <a:latin typeface="Cambria Math" panose="02040503050406030204" pitchFamily="18" charset="0"/>
                                      </a:rPr>
                                      <m:t>𝑁𝑏</m:t>
                                    </m:r>
                                  </m:sup>
                                </m:sSup>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5">
                            <a:lumMod val="40000"/>
                            <a:lumOff val="60000"/>
                          </a:schemeClr>
                        </a:solidFill>
                      </a:tcPr>
                    </a:tc>
                    <a:tc>
                      <a: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b="0" dirty="0">
                              <a:effectLst/>
                              <a:latin typeface="Calibri" panose="020F0502020204030204" pitchFamily="34" charset="0"/>
                              <a:ea typeface="Calibri" panose="020F0502020204030204" pitchFamily="34" charset="0"/>
                              <a:cs typeface="Times New Roman" panose="02020603050405020304" pitchFamily="18" charset="0"/>
                            </a:rPr>
                            <a:t>2-RDM size:</a:t>
                          </a:r>
                        </a:p>
                        <a:p>
                          <a:pPr marL="0" marR="0" algn="ctr">
                            <a:spcBef>
                              <a:spcPts val="0"/>
                            </a:spcBef>
                            <a:spcAft>
                              <a:spcPts val="0"/>
                            </a:spcAft>
                          </a:pPr>
                          <a:br>
                            <a:rPr lang="en-US" sz="1200" b="0" dirty="0">
                              <a:effectLst/>
                              <a:latin typeface="Calibri" panose="020F0502020204030204" pitchFamily="34" charset="0"/>
                              <a:ea typeface="Calibri" panose="020F0502020204030204" pitchFamily="34" charset="0"/>
                              <a:cs typeface="Times New Roman" panose="02020603050405020304" pitchFamily="18" charset="0"/>
                            </a:rPr>
                          </a:br>
                          <a:r>
                            <a:rPr lang="en-US" sz="1200" b="0" dirty="0">
                              <a:effectLst/>
                              <a:latin typeface="Calibri" panose="020F0502020204030204" pitchFamily="34" charset="0"/>
                              <a:ea typeface="Calibri" panose="020F0502020204030204" pitchFamily="34" charset="0"/>
                              <a:cs typeface="Times New Roman" panose="02020603050405020304" pitchFamily="18" charset="0"/>
                            </a:rPr>
                            <a:t> [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Nb</a:t>
                          </a:r>
                          <a:r>
                            <a:rPr lang="en-US" sz="1200" b="0" dirty="0">
                              <a:effectLst/>
                              <a:latin typeface="Calibri" panose="020F0502020204030204" pitchFamily="34" charset="0"/>
                              <a:ea typeface="Calibri" panose="020F0502020204030204" pitchFamily="34" charset="0"/>
                              <a:cs typeface="Times New Roman" panose="02020603050405020304" pitchFamily="18" charset="0"/>
                            </a:rPr>
                            <a:t>*(Nb-1) ]^2</a:t>
                          </a:r>
                        </a:p>
                      </a:txBody>
                      <a:tcPr marL="0" marR="0" marT="0" marB="0">
                        <a:solidFill>
                          <a:schemeClr val="accent5">
                            <a:lumMod val="40000"/>
                            <a:lumOff val="60000"/>
                          </a:schemeClr>
                        </a:solidFill>
                      </a:tcPr>
                    </a:tc>
                    <a:extLst>
                      <a:ext uri="{0D108BD9-81ED-4DB2-BD59-A6C34878D82A}">
                        <a16:rowId xmlns:a16="http://schemas.microsoft.com/office/drawing/2014/main" val="757395784"/>
                      </a:ext>
                    </a:extLst>
                  </a:tr>
                  <a:tr h="201762">
                    <a:tc>
                      <a:txBody>
                        <a:bodyPr/>
                        <a:lstStyle/>
                        <a:p>
                          <a:pPr marL="0" marR="0">
                            <a:spcBef>
                              <a:spcPts val="0"/>
                            </a:spcBef>
                            <a:spcAft>
                              <a:spcPts val="0"/>
                            </a:spcAft>
                          </a:pPr>
                          <a:r>
                            <a:rPr lang="en-US" sz="1100">
                              <a:effectLst/>
                            </a:rPr>
                            <a:t>LiH(fc)*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b="0">
                              <a:effectLst/>
                            </a:rPr>
                            <a:t>16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spcBef>
                              <a:spcPts val="0"/>
                            </a:spcBef>
                            <a:spcAft>
                              <a:spcPts val="0"/>
                            </a:spcAft>
                          </a:pPr>
                          <a:r>
                            <a:rPr lang="en-US" sz="1200" b="0" dirty="0">
                              <a:effectLst/>
                              <a:latin typeface="Calibri" panose="020F0502020204030204" pitchFamily="34" charset="0"/>
                              <a:ea typeface="Calibri" panose="020F0502020204030204" pitchFamily="34" charset="0"/>
                              <a:cs typeface="Times New Roman" panose="02020603050405020304" pitchFamily="18" charset="0"/>
                            </a:rPr>
                            <a:t>144(=12</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733793070"/>
                      </a:ext>
                    </a:extLst>
                  </a:tr>
                  <a:tr h="201762">
                    <a:tc>
                      <a:txBody>
                        <a:bodyPr/>
                        <a:lstStyle/>
                        <a:p>
                          <a:pPr marL="0" marR="0">
                            <a:spcBef>
                              <a:spcPts val="0"/>
                            </a:spcBef>
                            <a:spcAft>
                              <a:spcPts val="0"/>
                            </a:spcAft>
                          </a:pPr>
                          <a:r>
                            <a:rPr lang="en-US" sz="1100">
                              <a:effectLst/>
                            </a:rPr>
                            <a:t>LiH(fc)*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b="0">
                              <a:effectLst/>
                            </a:rPr>
                            <a:t>1024</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8100(=90</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3195890125"/>
                      </a:ext>
                    </a:extLst>
                  </a:tr>
                  <a:tr h="201762">
                    <a:tc>
                      <a:txBody>
                        <a:bodyPr/>
                        <a:lstStyle/>
                        <a:p>
                          <a:pPr marL="0" marR="0">
                            <a:spcBef>
                              <a:spcPts val="0"/>
                            </a:spcBef>
                            <a:spcAft>
                              <a:spcPts val="0"/>
                            </a:spcAft>
                          </a:pPr>
                          <a:r>
                            <a:rPr lang="en-US" sz="1100">
                              <a:effectLst/>
                            </a:rPr>
                            <a:t>LiH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495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b="0" dirty="0">
                              <a:effectLst/>
                            </a:rPr>
                            <a:t>4096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17424(=132</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878237308"/>
                      </a:ext>
                    </a:extLst>
                  </a:tr>
                  <a:tr h="201762">
                    <a:tc>
                      <a:txBody>
                        <a:bodyPr/>
                        <a:lstStyle/>
                        <a:p>
                          <a:pPr marL="0" marR="0">
                            <a:spcBef>
                              <a:spcPts val="0"/>
                            </a:spcBef>
                            <a:spcAft>
                              <a:spcPts val="0"/>
                            </a:spcAft>
                          </a:pPr>
                          <a:r>
                            <a:rPr lang="en-US" sz="1100">
                              <a:effectLst/>
                            </a:rPr>
                            <a:t>NaH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125,970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b="0" dirty="0">
                              <a:effectLst/>
                            </a:rPr>
                            <a:t>1,048,576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144,400(=308</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69142344"/>
                      </a:ext>
                    </a:extLst>
                  </a:tr>
                  <a:tr h="208271">
                    <a:tc>
                      <a:txBody>
                        <a:bodyPr/>
                        <a:lstStyle/>
                        <a:p>
                          <a:pPr marL="0" marR="0">
                            <a:spcBef>
                              <a:spcPts val="0"/>
                            </a:spcBef>
                            <a:spcAft>
                              <a:spcPts val="0"/>
                            </a:spcAft>
                          </a:pPr>
                          <a:r>
                            <a:rPr lang="en-US" sz="1100">
                              <a:effectLst/>
                            </a:rPr>
                            <a:t>KH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dirty="0">
                              <a:effectLst/>
                            </a:rPr>
                            <a:t>28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3,108,105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200" b="0" dirty="0">
                              <a:effectLst/>
                            </a:rPr>
                            <a:t>268,435,456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571,536(=756</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2593983152"/>
                      </a:ext>
                    </a:extLst>
                  </a:tr>
                  <a:tr h="208271">
                    <a:tc>
                      <a:txBody>
                        <a:bodyPr/>
                        <a:lstStyle/>
                        <a:p>
                          <a:pPr marL="0" marR="0">
                            <a:spcBef>
                              <a:spcPts val="0"/>
                            </a:spcBef>
                            <a:spcAft>
                              <a:spcPts val="0"/>
                            </a:spcAft>
                          </a:pPr>
                          <a:r>
                            <a:rPr lang="en-US" sz="1100">
                              <a:effectLst/>
                            </a:rPr>
                            <a:t>RbH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dirty="0">
                              <a:effectLst/>
                            </a:rPr>
                            <a:t>48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6,540,715,896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200" b="0" dirty="0">
                              <a:effectLst/>
                            </a:rPr>
                            <a:t>281,474,976,710,656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5,089,536(=2256</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2786663194"/>
                      </a:ext>
                    </a:extLst>
                  </a:tr>
                  <a:tr h="392677">
                    <a:tc>
                      <a:txBody>
                        <a:bodyPr/>
                        <a:lstStyle/>
                        <a:p>
                          <a:pPr marL="0" marR="0">
                            <a:spcBef>
                              <a:spcPts val="0"/>
                            </a:spcBef>
                            <a:spcAft>
                              <a:spcPts val="0"/>
                            </a:spcAft>
                          </a:pPr>
                          <a:r>
                            <a:rPr lang="en-US" sz="1100" dirty="0">
                              <a:effectLst/>
                            </a:rPr>
                            <a:t>Benzene</a:t>
                          </a:r>
                          <a:endParaRPr lang="en-US" sz="1200" dirty="0">
                            <a:effectLst/>
                          </a:endParaRPr>
                        </a:p>
                        <a:p>
                          <a:pPr marL="0" marR="0">
                            <a:spcBef>
                              <a:spcPts val="0"/>
                            </a:spcBef>
                            <a:spcAft>
                              <a:spcPts val="0"/>
                            </a:spcAft>
                          </a:pPr>
                          <a:r>
                            <a:rPr lang="en-US" sz="1100" dirty="0">
                              <a:effectLst/>
                            </a:rPr>
                            <a:t>C6H6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42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72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1.6430757x10</a:t>
                          </a:r>
                          <a:r>
                            <a:rPr lang="en-US" sz="1100" baseline="30000">
                              <a:effectLst/>
                            </a:rPr>
                            <a:t>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200" b="0" dirty="0">
                              <a:effectLst/>
                            </a:rPr>
                            <a:t>4.722366482869645x10</a:t>
                          </a:r>
                          <a:r>
                            <a:rPr lang="en-US" sz="1200" b="0" baseline="30000" dirty="0">
                              <a:effectLst/>
                            </a:rPr>
                            <a:t>21</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26,132,544(=5115</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3016333024"/>
                      </a:ext>
                    </a:extLst>
                  </a:tr>
                </a:tbl>
              </a:graphicData>
            </a:graphic>
          </p:graphicFrame>
        </mc:Choice>
        <mc:Fallback xmlns="">
          <p:graphicFrame>
            <p:nvGraphicFramePr>
              <p:cNvPr id="3" name="Table 2">
                <a:extLst>
                  <a:ext uri="{FF2B5EF4-FFF2-40B4-BE49-F238E27FC236}">
                    <a16:creationId xmlns:a16="http://schemas.microsoft.com/office/drawing/2014/main" id="{2D29AF28-AE3C-6E47-971B-7D9EDF7A6C9D}"/>
                  </a:ext>
                </a:extLst>
              </p:cNvPr>
              <p:cNvGraphicFramePr>
                <a:graphicFrameLocks noGrp="1"/>
              </p:cNvGraphicFramePr>
              <p:nvPr>
                <p:extLst>
                  <p:ext uri="{D42A27DB-BD31-4B8C-83A1-F6EECF244321}">
                    <p14:modId xmlns:p14="http://schemas.microsoft.com/office/powerpoint/2010/main" val="811004496"/>
                  </p:ext>
                </p:extLst>
              </p:nvPr>
            </p:nvGraphicFramePr>
            <p:xfrm>
              <a:off x="1160260" y="3340865"/>
              <a:ext cx="8645742" cy="2529621"/>
            </p:xfrm>
            <a:graphic>
              <a:graphicData uri="http://schemas.openxmlformats.org/drawingml/2006/table">
                <a:tbl>
                  <a:tblPr lastCol="1">
                    <a:tableStyleId>{8A107856-5554-42FB-B03E-39F5DBC370BA}</a:tableStyleId>
                  </a:tblPr>
                  <a:tblGrid>
                    <a:gridCol w="921928">
                      <a:extLst>
                        <a:ext uri="{9D8B030D-6E8A-4147-A177-3AD203B41FA5}">
                          <a16:colId xmlns:a16="http://schemas.microsoft.com/office/drawing/2014/main" val="2917210773"/>
                        </a:ext>
                      </a:extLst>
                    </a:gridCol>
                    <a:gridCol w="1068636">
                      <a:extLst>
                        <a:ext uri="{9D8B030D-6E8A-4147-A177-3AD203B41FA5}">
                          <a16:colId xmlns:a16="http://schemas.microsoft.com/office/drawing/2014/main" val="1746565034"/>
                        </a:ext>
                      </a:extLst>
                    </a:gridCol>
                    <a:gridCol w="1002535">
                      <a:extLst>
                        <a:ext uri="{9D8B030D-6E8A-4147-A177-3AD203B41FA5}">
                          <a16:colId xmlns:a16="http://schemas.microsoft.com/office/drawing/2014/main" val="2150587742"/>
                        </a:ext>
                      </a:extLst>
                    </a:gridCol>
                    <a:gridCol w="1850834">
                      <a:extLst>
                        <a:ext uri="{9D8B030D-6E8A-4147-A177-3AD203B41FA5}">
                          <a16:colId xmlns:a16="http://schemas.microsoft.com/office/drawing/2014/main" val="2924152153"/>
                        </a:ext>
                      </a:extLst>
                    </a:gridCol>
                    <a:gridCol w="1729648">
                      <a:extLst>
                        <a:ext uri="{9D8B030D-6E8A-4147-A177-3AD203B41FA5}">
                          <a16:colId xmlns:a16="http://schemas.microsoft.com/office/drawing/2014/main" val="3263848920"/>
                        </a:ext>
                      </a:extLst>
                    </a:gridCol>
                    <a:gridCol w="2072161">
                      <a:extLst>
                        <a:ext uri="{9D8B030D-6E8A-4147-A177-3AD203B41FA5}">
                          <a16:colId xmlns:a16="http://schemas.microsoft.com/office/drawing/2014/main" val="1907763455"/>
                        </a:ext>
                      </a:extLst>
                    </a:gridCol>
                  </a:tblGrid>
                  <a:tr h="913354">
                    <a:tc>
                      <a:txBody>
                        <a:bodyPr/>
                        <a:lstStyle/>
                        <a:p>
                          <a:pPr marL="0" marR="0">
                            <a:spcBef>
                              <a:spcPts val="0"/>
                            </a:spcBef>
                            <a:spcAft>
                              <a:spcPts val="0"/>
                            </a:spcAft>
                          </a:pPr>
                          <a:r>
                            <a:rPr lang="en-US" sz="1100">
                              <a:effectLst/>
                            </a:rPr>
                            <a:t>Molecule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solidFill>
                          <a:schemeClr val="accent5">
                            <a:lumMod val="40000"/>
                            <a:lumOff val="60000"/>
                          </a:schemeClr>
                        </a:solidFill>
                      </a:tcPr>
                    </a:tc>
                    <a:tc>
                      <a:txBody>
                        <a:bodyPr/>
                        <a:lstStyle/>
                        <a:p>
                          <a:pPr marL="0" marR="0">
                            <a:spcBef>
                              <a:spcPts val="0"/>
                            </a:spcBef>
                            <a:spcAft>
                              <a:spcPts val="0"/>
                            </a:spcAft>
                          </a:pPr>
                          <a:r>
                            <a:rPr lang="en-US" sz="1100">
                              <a:effectLst/>
                            </a:rPr>
                            <a:t>No. of electrons</a:t>
                          </a:r>
                          <a:endParaRPr lang="en-US" sz="1200">
                            <a:effectLst/>
                          </a:endParaRPr>
                        </a:p>
                        <a:p>
                          <a:pPr marL="0" marR="0">
                            <a:spcBef>
                              <a:spcPts val="0"/>
                            </a:spcBef>
                            <a:spcAft>
                              <a:spcPts val="0"/>
                            </a:spcAft>
                          </a:pPr>
                          <a:r>
                            <a:rPr lang="en-US" sz="1100">
                              <a:effectLst/>
                            </a:rPr>
                            <a:t> </a:t>
                          </a:r>
                          <a:endParaRPr lang="en-US" sz="1200">
                            <a:effectLst/>
                          </a:endParaRPr>
                        </a:p>
                        <a:p>
                          <a:pPr marL="0" marR="0">
                            <a:spcBef>
                              <a:spcPts val="0"/>
                            </a:spcBef>
                            <a:spcAft>
                              <a:spcPts val="0"/>
                            </a:spcAft>
                          </a:pPr>
                          <a:r>
                            <a:rPr lang="en-US" sz="1100">
                              <a:effectLst/>
                            </a:rPr>
                            <a:t>Nel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solidFill>
                          <a:schemeClr val="accent5">
                            <a:lumMod val="40000"/>
                            <a:lumOff val="60000"/>
                          </a:schemeClr>
                        </a:solidFill>
                      </a:tcPr>
                    </a:tc>
                    <a:tc>
                      <a:txBody>
                        <a:bodyPr/>
                        <a:lstStyle/>
                        <a:p>
                          <a:pPr marL="0" marR="0">
                            <a:spcBef>
                              <a:spcPts val="0"/>
                            </a:spcBef>
                            <a:spcAft>
                              <a:spcPts val="0"/>
                            </a:spcAft>
                          </a:pPr>
                          <a:r>
                            <a:rPr lang="en-US" sz="1100">
                              <a:effectLst/>
                            </a:rPr>
                            <a:t>No. of</a:t>
                          </a:r>
                          <a:endParaRPr lang="en-US" sz="1200">
                            <a:effectLst/>
                          </a:endParaRPr>
                        </a:p>
                        <a:p>
                          <a:pPr marL="0" marR="0">
                            <a:spcBef>
                              <a:spcPts val="0"/>
                            </a:spcBef>
                            <a:spcAft>
                              <a:spcPts val="0"/>
                            </a:spcAft>
                          </a:pPr>
                          <a:r>
                            <a:rPr lang="en-US" sz="1100">
                              <a:effectLst/>
                            </a:rPr>
                            <a:t>spinorbitals </a:t>
                          </a:r>
                          <a:br>
                            <a:rPr lang="en-US" sz="1100">
                              <a:effectLst/>
                            </a:rPr>
                          </a:br>
                          <a:r>
                            <a:rPr lang="en-US" sz="1100">
                              <a:effectLst/>
                            </a:rPr>
                            <a:t>STO-3G</a:t>
                          </a:r>
                          <a:endParaRPr lang="en-US" sz="1200">
                            <a:effectLst/>
                          </a:endParaRPr>
                        </a:p>
                        <a:p>
                          <a:pPr marL="0" marR="0">
                            <a:spcBef>
                              <a:spcPts val="0"/>
                            </a:spcBef>
                            <a:spcAft>
                              <a:spcPts val="0"/>
                            </a:spcAft>
                          </a:pPr>
                          <a:r>
                            <a:rPr lang="en-US" sz="1100">
                              <a:effectLst/>
                            </a:rPr>
                            <a:t> Nb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solidFill>
                          <a:schemeClr val="accent5">
                            <a:lumMod val="40000"/>
                            <a:lumOff val="60000"/>
                          </a:schemeClr>
                        </a:solidFill>
                      </a:tcPr>
                    </a:tc>
                    <a:tc>
                      <a:txBody>
                        <a:bodyPr/>
                        <a:lstStyle/>
                        <a:p>
                          <a:endParaRPr lang="en-US"/>
                        </a:p>
                      </a:txBody>
                      <a:tcPr marL="68580" marR="68580" marT="9525" marB="0">
                        <a:blipFill>
                          <a:blip r:embed="rId2"/>
                          <a:stretch>
                            <a:fillRect l="-162329" t="-5556" r="-205479" b="-180556"/>
                          </a:stretch>
                        </a:blipFill>
                      </a:tcPr>
                    </a:tc>
                    <a:tc>
                      <a:txBody>
                        <a:bodyPr/>
                        <a:lstStyle/>
                        <a:p>
                          <a:endParaRPr lang="en-US"/>
                        </a:p>
                      </a:txBody>
                      <a:tcPr marL="0" marR="0" marT="0" marB="0">
                        <a:blipFill>
                          <a:blip r:embed="rId2"/>
                          <a:stretch>
                            <a:fillRect l="-279562" t="-5556" r="-118978" b="-180556"/>
                          </a:stretch>
                        </a:blipFill>
                      </a:tcPr>
                    </a:tc>
                    <a:tc>
                      <a: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b="0" dirty="0">
                              <a:effectLst/>
                              <a:latin typeface="Calibri" panose="020F0502020204030204" pitchFamily="34" charset="0"/>
                              <a:ea typeface="Calibri" panose="020F0502020204030204" pitchFamily="34" charset="0"/>
                              <a:cs typeface="Times New Roman" panose="02020603050405020304" pitchFamily="18" charset="0"/>
                            </a:rPr>
                            <a:t>2-RDM size:</a:t>
                          </a:r>
                        </a:p>
                        <a:p>
                          <a:pPr marL="0" marR="0" algn="ctr">
                            <a:spcBef>
                              <a:spcPts val="0"/>
                            </a:spcBef>
                            <a:spcAft>
                              <a:spcPts val="0"/>
                            </a:spcAft>
                          </a:pPr>
                          <a:br>
                            <a:rPr lang="en-US" sz="1200" b="0" dirty="0">
                              <a:effectLst/>
                              <a:latin typeface="Calibri" panose="020F0502020204030204" pitchFamily="34" charset="0"/>
                              <a:ea typeface="Calibri" panose="020F0502020204030204" pitchFamily="34" charset="0"/>
                              <a:cs typeface="Times New Roman" panose="02020603050405020304" pitchFamily="18" charset="0"/>
                            </a:rPr>
                          </a:br>
                          <a:r>
                            <a:rPr lang="en-US" sz="1200" b="0" dirty="0">
                              <a:effectLst/>
                              <a:latin typeface="Calibri" panose="020F0502020204030204" pitchFamily="34" charset="0"/>
                              <a:ea typeface="Calibri" panose="020F0502020204030204" pitchFamily="34" charset="0"/>
                              <a:cs typeface="Times New Roman" panose="02020603050405020304" pitchFamily="18" charset="0"/>
                            </a:rPr>
                            <a:t> [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Nb</a:t>
                          </a:r>
                          <a:r>
                            <a:rPr lang="en-US" sz="1200" b="0" dirty="0">
                              <a:effectLst/>
                              <a:latin typeface="Calibri" panose="020F0502020204030204" pitchFamily="34" charset="0"/>
                              <a:ea typeface="Calibri" panose="020F0502020204030204" pitchFamily="34" charset="0"/>
                              <a:cs typeface="Times New Roman" panose="02020603050405020304" pitchFamily="18" charset="0"/>
                            </a:rPr>
                            <a:t>*(Nb-1) ]^2</a:t>
                          </a:r>
                        </a:p>
                      </a:txBody>
                      <a:tcPr marL="0" marR="0" marT="0" marB="0">
                        <a:solidFill>
                          <a:schemeClr val="accent5">
                            <a:lumMod val="40000"/>
                            <a:lumOff val="60000"/>
                          </a:schemeClr>
                        </a:solidFill>
                      </a:tcPr>
                    </a:tc>
                    <a:extLst>
                      <a:ext uri="{0D108BD9-81ED-4DB2-BD59-A6C34878D82A}">
                        <a16:rowId xmlns:a16="http://schemas.microsoft.com/office/drawing/2014/main" val="757395784"/>
                      </a:ext>
                    </a:extLst>
                  </a:tr>
                  <a:tr h="201762">
                    <a:tc>
                      <a:txBody>
                        <a:bodyPr/>
                        <a:lstStyle/>
                        <a:p>
                          <a:pPr marL="0" marR="0">
                            <a:spcBef>
                              <a:spcPts val="0"/>
                            </a:spcBef>
                            <a:spcAft>
                              <a:spcPts val="0"/>
                            </a:spcAft>
                          </a:pPr>
                          <a:r>
                            <a:rPr lang="en-US" sz="1100">
                              <a:effectLst/>
                            </a:rPr>
                            <a:t>LiH(fc)*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b="0">
                              <a:effectLst/>
                            </a:rPr>
                            <a:t>16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spcBef>
                              <a:spcPts val="0"/>
                            </a:spcBef>
                            <a:spcAft>
                              <a:spcPts val="0"/>
                            </a:spcAft>
                          </a:pPr>
                          <a:r>
                            <a:rPr lang="en-US" sz="1200" b="0" dirty="0">
                              <a:effectLst/>
                              <a:latin typeface="Calibri" panose="020F0502020204030204" pitchFamily="34" charset="0"/>
                              <a:ea typeface="Calibri" panose="020F0502020204030204" pitchFamily="34" charset="0"/>
                              <a:cs typeface="Times New Roman" panose="02020603050405020304" pitchFamily="18" charset="0"/>
                            </a:rPr>
                            <a:t>144(=12</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733793070"/>
                      </a:ext>
                    </a:extLst>
                  </a:tr>
                  <a:tr h="201762">
                    <a:tc>
                      <a:txBody>
                        <a:bodyPr/>
                        <a:lstStyle/>
                        <a:p>
                          <a:pPr marL="0" marR="0">
                            <a:spcBef>
                              <a:spcPts val="0"/>
                            </a:spcBef>
                            <a:spcAft>
                              <a:spcPts val="0"/>
                            </a:spcAft>
                          </a:pPr>
                          <a:r>
                            <a:rPr lang="en-US" sz="1100">
                              <a:effectLst/>
                            </a:rPr>
                            <a:t>LiH(fc)*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b="0">
                              <a:effectLst/>
                            </a:rPr>
                            <a:t>1024</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8100(=90</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3195890125"/>
                      </a:ext>
                    </a:extLst>
                  </a:tr>
                  <a:tr h="201762">
                    <a:tc>
                      <a:txBody>
                        <a:bodyPr/>
                        <a:lstStyle/>
                        <a:p>
                          <a:pPr marL="0" marR="0">
                            <a:spcBef>
                              <a:spcPts val="0"/>
                            </a:spcBef>
                            <a:spcAft>
                              <a:spcPts val="0"/>
                            </a:spcAft>
                          </a:pPr>
                          <a:r>
                            <a:rPr lang="en-US" sz="1100">
                              <a:effectLst/>
                            </a:rPr>
                            <a:t>LiH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495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b="0" dirty="0">
                              <a:effectLst/>
                            </a:rPr>
                            <a:t>4096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17424(=132</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878237308"/>
                      </a:ext>
                    </a:extLst>
                  </a:tr>
                  <a:tr h="201762">
                    <a:tc>
                      <a:txBody>
                        <a:bodyPr/>
                        <a:lstStyle/>
                        <a:p>
                          <a:pPr marL="0" marR="0">
                            <a:spcBef>
                              <a:spcPts val="0"/>
                            </a:spcBef>
                            <a:spcAft>
                              <a:spcPts val="0"/>
                            </a:spcAft>
                          </a:pPr>
                          <a:r>
                            <a:rPr lang="en-US" sz="1100">
                              <a:effectLst/>
                            </a:rPr>
                            <a:t>NaH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125,970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b="0" dirty="0">
                              <a:effectLst/>
                            </a:rPr>
                            <a:t>1,048,576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144,400(=308</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69142344"/>
                      </a:ext>
                    </a:extLst>
                  </a:tr>
                  <a:tr h="208271">
                    <a:tc>
                      <a:txBody>
                        <a:bodyPr/>
                        <a:lstStyle/>
                        <a:p>
                          <a:pPr marL="0" marR="0">
                            <a:spcBef>
                              <a:spcPts val="0"/>
                            </a:spcBef>
                            <a:spcAft>
                              <a:spcPts val="0"/>
                            </a:spcAft>
                          </a:pPr>
                          <a:r>
                            <a:rPr lang="en-US" sz="1100">
                              <a:effectLst/>
                            </a:rPr>
                            <a:t>KH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dirty="0">
                              <a:effectLst/>
                            </a:rPr>
                            <a:t>28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3,108,105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200" b="0" dirty="0">
                              <a:effectLst/>
                            </a:rPr>
                            <a:t>268,435,456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571,536(=756</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2593983152"/>
                      </a:ext>
                    </a:extLst>
                  </a:tr>
                  <a:tr h="208271">
                    <a:tc>
                      <a:txBody>
                        <a:bodyPr/>
                        <a:lstStyle/>
                        <a:p>
                          <a:pPr marL="0" marR="0">
                            <a:spcBef>
                              <a:spcPts val="0"/>
                            </a:spcBef>
                            <a:spcAft>
                              <a:spcPts val="0"/>
                            </a:spcAft>
                          </a:pPr>
                          <a:r>
                            <a:rPr lang="en-US" sz="1100">
                              <a:effectLst/>
                            </a:rPr>
                            <a:t>RbH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dirty="0">
                              <a:effectLst/>
                            </a:rPr>
                            <a:t>48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6,540,715,896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200" b="0" dirty="0">
                              <a:effectLst/>
                            </a:rPr>
                            <a:t>281,474,976,710,656</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5,089,536(=2256</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2786663194"/>
                      </a:ext>
                    </a:extLst>
                  </a:tr>
                  <a:tr h="392677">
                    <a:tc>
                      <a:txBody>
                        <a:bodyPr/>
                        <a:lstStyle/>
                        <a:p>
                          <a:pPr marL="0" marR="0">
                            <a:spcBef>
                              <a:spcPts val="0"/>
                            </a:spcBef>
                            <a:spcAft>
                              <a:spcPts val="0"/>
                            </a:spcAft>
                          </a:pPr>
                          <a:r>
                            <a:rPr lang="en-US" sz="1100" dirty="0">
                              <a:effectLst/>
                            </a:rPr>
                            <a:t>Benzene</a:t>
                          </a:r>
                          <a:endParaRPr lang="en-US" sz="1200" dirty="0">
                            <a:effectLst/>
                          </a:endParaRPr>
                        </a:p>
                        <a:p>
                          <a:pPr marL="0" marR="0">
                            <a:spcBef>
                              <a:spcPts val="0"/>
                            </a:spcBef>
                            <a:spcAft>
                              <a:spcPts val="0"/>
                            </a:spcAft>
                          </a:pPr>
                          <a:r>
                            <a:rPr lang="en-US" sz="1100" dirty="0">
                              <a:effectLst/>
                            </a:rPr>
                            <a:t>C6H6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42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spcBef>
                              <a:spcPts val="0"/>
                            </a:spcBef>
                            <a:spcAft>
                              <a:spcPts val="0"/>
                            </a:spcAft>
                          </a:pPr>
                          <a:r>
                            <a:rPr lang="en-US" sz="1100">
                              <a:effectLst/>
                            </a:rPr>
                            <a:t>72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100">
                              <a:effectLst/>
                            </a:rPr>
                            <a:t>1.6430757x10</a:t>
                          </a:r>
                          <a:r>
                            <a:rPr lang="en-US" sz="1100" baseline="30000">
                              <a:effectLst/>
                            </a:rPr>
                            <a:t>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marL="0" marR="0" algn="r">
                            <a:spcBef>
                              <a:spcPts val="0"/>
                            </a:spcBef>
                            <a:spcAft>
                              <a:spcPts val="0"/>
                            </a:spcAft>
                          </a:pPr>
                          <a:r>
                            <a:rPr lang="en-US" sz="1200" b="0" dirty="0">
                              <a:effectLst/>
                            </a:rPr>
                            <a:t>4.722366482869645x10</a:t>
                          </a:r>
                          <a:r>
                            <a:rPr lang="en-US" sz="1200" b="0" baseline="30000" dirty="0">
                              <a:effectLst/>
                            </a:rPr>
                            <a:t>21</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26,132,544(=5115</a:t>
                          </a:r>
                          <a:r>
                            <a:rPr lang="en-US" sz="1200" b="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tc>
                    <a:extLst>
                      <a:ext uri="{0D108BD9-81ED-4DB2-BD59-A6C34878D82A}">
                        <a16:rowId xmlns:a16="http://schemas.microsoft.com/office/drawing/2014/main" val="3016333024"/>
                      </a:ext>
                    </a:extLst>
                  </a:tr>
                </a:tbl>
              </a:graphicData>
            </a:graphic>
          </p:graphicFrame>
        </mc:Fallback>
      </mc:AlternateContent>
      <p:sp>
        <p:nvSpPr>
          <p:cNvPr id="4" name="TextBox 3">
            <a:extLst>
              <a:ext uri="{FF2B5EF4-FFF2-40B4-BE49-F238E27FC236}">
                <a16:creationId xmlns:a16="http://schemas.microsoft.com/office/drawing/2014/main" id="{FD10F3E4-27A2-6941-86F8-83BC22997B6A}"/>
              </a:ext>
            </a:extLst>
          </p:cNvPr>
          <p:cNvSpPr txBox="1"/>
          <p:nvPr/>
        </p:nvSpPr>
        <p:spPr>
          <a:xfrm>
            <a:off x="3249976" y="2478795"/>
            <a:ext cx="6531596" cy="646331"/>
          </a:xfrm>
          <a:prstGeom prst="rect">
            <a:avLst/>
          </a:prstGeom>
          <a:noFill/>
        </p:spPr>
        <p:txBody>
          <a:bodyPr wrap="none" rtlCol="0">
            <a:spAutoFit/>
          </a:bodyPr>
          <a:lstStyle/>
          <a:p>
            <a:r>
              <a:rPr lang="en-US" dirty="0"/>
              <a:t>Variational principle:     </a:t>
            </a:r>
            <a:br>
              <a:rPr lang="en-US" dirty="0"/>
            </a:br>
            <a:r>
              <a:rPr lang="en-US" dirty="0"/>
              <a:t>	</a:t>
            </a:r>
            <a:r>
              <a:rPr lang="en-US" dirty="0">
                <a:solidFill>
                  <a:schemeClr val="accent6">
                    <a:lumMod val="75000"/>
                  </a:schemeClr>
                </a:solidFill>
              </a:rPr>
              <a:t>wavefunction (or density matrix) until energy at minimum</a:t>
            </a:r>
          </a:p>
        </p:txBody>
      </p:sp>
      <p:sp>
        <p:nvSpPr>
          <p:cNvPr id="6" name="TextBox 5">
            <a:extLst>
              <a:ext uri="{FF2B5EF4-FFF2-40B4-BE49-F238E27FC236}">
                <a16:creationId xmlns:a16="http://schemas.microsoft.com/office/drawing/2014/main" id="{B4E1982F-BBBB-D048-9E5C-76BCD6B50411}"/>
              </a:ext>
            </a:extLst>
          </p:cNvPr>
          <p:cNvSpPr txBox="1"/>
          <p:nvPr/>
        </p:nvSpPr>
        <p:spPr>
          <a:xfrm>
            <a:off x="3152835" y="6203160"/>
            <a:ext cx="5808321" cy="369332"/>
          </a:xfrm>
          <a:prstGeom prst="rect">
            <a:avLst/>
          </a:prstGeom>
          <a:noFill/>
        </p:spPr>
        <p:txBody>
          <a:bodyPr wrap="none" rtlCol="0">
            <a:spAutoFit/>
          </a:bodyPr>
          <a:lstStyle/>
          <a:p>
            <a:r>
              <a:rPr lang="en-US" dirty="0">
                <a:solidFill>
                  <a:srgbClr val="FF0000"/>
                </a:solidFill>
              </a:rPr>
              <a:t>But there are also DFT  methods    </a:t>
            </a:r>
            <a:r>
              <a:rPr lang="en-US" dirty="0">
                <a:solidFill>
                  <a:srgbClr val="FF0000"/>
                </a:solidFill>
                <a:sym typeface="Wingdings" pitchFamily="2" charset="2"/>
              </a:rPr>
              <a:t> </a:t>
            </a:r>
            <a:r>
              <a:rPr lang="en-US" dirty="0">
                <a:solidFill>
                  <a:srgbClr val="FF0000"/>
                </a:solidFill>
              </a:rPr>
              <a:t> not  much done so far.</a:t>
            </a:r>
            <a:endParaRPr lang="en-US" dirty="0"/>
          </a:p>
        </p:txBody>
      </p:sp>
      <p:sp>
        <p:nvSpPr>
          <p:cNvPr id="8" name="TextBox 7">
            <a:extLst>
              <a:ext uri="{FF2B5EF4-FFF2-40B4-BE49-F238E27FC236}">
                <a16:creationId xmlns:a16="http://schemas.microsoft.com/office/drawing/2014/main" id="{93235059-3A3D-9444-AEB5-BF4C4BE7EF4E}"/>
              </a:ext>
            </a:extLst>
          </p:cNvPr>
          <p:cNvSpPr txBox="1"/>
          <p:nvPr/>
        </p:nvSpPr>
        <p:spPr>
          <a:xfrm>
            <a:off x="10387013" y="3557588"/>
            <a:ext cx="1738040" cy="646331"/>
          </a:xfrm>
          <a:prstGeom prst="rect">
            <a:avLst/>
          </a:prstGeom>
          <a:noFill/>
        </p:spPr>
        <p:txBody>
          <a:bodyPr wrap="none" rtlCol="0">
            <a:spAutoFit/>
          </a:bodyPr>
          <a:lstStyle/>
          <a:p>
            <a:r>
              <a:rPr lang="en-US" dirty="0"/>
              <a:t>Energy depends </a:t>
            </a:r>
            <a:br>
              <a:rPr lang="en-US" dirty="0"/>
            </a:br>
            <a:r>
              <a:rPr lang="en-US" dirty="0"/>
              <a:t>only on 2RDM</a:t>
            </a:r>
          </a:p>
        </p:txBody>
      </p:sp>
    </p:spTree>
    <p:extLst>
      <p:ext uri="{BB962C8B-B14F-4D97-AF65-F5344CB8AC3E}">
        <p14:creationId xmlns:p14="http://schemas.microsoft.com/office/powerpoint/2010/main" val="2090053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A701-AF82-AD40-BE89-0A8E441C1F2A}"/>
              </a:ext>
            </a:extLst>
          </p:cNvPr>
          <p:cNvSpPr>
            <a:spLocks noGrp="1"/>
          </p:cNvSpPr>
          <p:nvPr>
            <p:ph type="title"/>
          </p:nvPr>
        </p:nvSpPr>
        <p:spPr/>
        <p:txBody>
          <a:bodyPr/>
          <a:lstStyle/>
          <a:p>
            <a:r>
              <a:rPr lang="en-US" dirty="0"/>
              <a:t>IBM group simulations (superconducting qubits)</a:t>
            </a:r>
          </a:p>
        </p:txBody>
      </p:sp>
      <p:pic>
        <p:nvPicPr>
          <p:cNvPr id="5" name="Picture 4">
            <a:extLst>
              <a:ext uri="{FF2B5EF4-FFF2-40B4-BE49-F238E27FC236}">
                <a16:creationId xmlns:a16="http://schemas.microsoft.com/office/drawing/2014/main" id="{8D9C4E60-0ECF-E848-9C95-8A219242224B}"/>
              </a:ext>
            </a:extLst>
          </p:cNvPr>
          <p:cNvPicPr>
            <a:picLocks noChangeAspect="1"/>
          </p:cNvPicPr>
          <p:nvPr/>
        </p:nvPicPr>
        <p:blipFill>
          <a:blip r:embed="rId2"/>
          <a:stretch>
            <a:fillRect/>
          </a:stretch>
        </p:blipFill>
        <p:spPr>
          <a:xfrm>
            <a:off x="114300" y="1536700"/>
            <a:ext cx="9296400" cy="1384300"/>
          </a:xfrm>
          <a:prstGeom prst="rect">
            <a:avLst/>
          </a:prstGeom>
        </p:spPr>
      </p:pic>
      <p:pic>
        <p:nvPicPr>
          <p:cNvPr id="6" name="Picture 5">
            <a:extLst>
              <a:ext uri="{FF2B5EF4-FFF2-40B4-BE49-F238E27FC236}">
                <a16:creationId xmlns:a16="http://schemas.microsoft.com/office/drawing/2014/main" id="{B676A805-E844-EC46-BE93-BE27B3E28711}"/>
              </a:ext>
            </a:extLst>
          </p:cNvPr>
          <p:cNvPicPr>
            <a:picLocks noChangeAspect="1"/>
          </p:cNvPicPr>
          <p:nvPr/>
        </p:nvPicPr>
        <p:blipFill>
          <a:blip r:embed="rId3"/>
          <a:stretch>
            <a:fillRect/>
          </a:stretch>
        </p:blipFill>
        <p:spPr>
          <a:xfrm>
            <a:off x="184150" y="3628565"/>
            <a:ext cx="9156700" cy="2946400"/>
          </a:xfrm>
          <a:prstGeom prst="rect">
            <a:avLst/>
          </a:prstGeom>
        </p:spPr>
      </p:pic>
      <p:sp>
        <p:nvSpPr>
          <p:cNvPr id="7" name="TextBox 6">
            <a:extLst>
              <a:ext uri="{FF2B5EF4-FFF2-40B4-BE49-F238E27FC236}">
                <a16:creationId xmlns:a16="http://schemas.microsoft.com/office/drawing/2014/main" id="{75533098-EDE5-434D-A341-D9CD16E0B37A}"/>
              </a:ext>
            </a:extLst>
          </p:cNvPr>
          <p:cNvSpPr txBox="1"/>
          <p:nvPr/>
        </p:nvSpPr>
        <p:spPr>
          <a:xfrm>
            <a:off x="344378" y="2921000"/>
            <a:ext cx="2672526" cy="369332"/>
          </a:xfrm>
          <a:prstGeom prst="rect">
            <a:avLst/>
          </a:prstGeom>
          <a:noFill/>
        </p:spPr>
        <p:txBody>
          <a:bodyPr wrap="none" rtlCol="0">
            <a:spAutoFit/>
          </a:bodyPr>
          <a:lstStyle/>
          <a:p>
            <a:r>
              <a:rPr lang="en-US" sz="1800" b="1" dirty="0"/>
              <a:t>Nature, 549, 242 (2017)</a:t>
            </a:r>
          </a:p>
        </p:txBody>
      </p:sp>
    </p:spTree>
    <p:extLst>
      <p:ext uri="{BB962C8B-B14F-4D97-AF65-F5344CB8AC3E}">
        <p14:creationId xmlns:p14="http://schemas.microsoft.com/office/powerpoint/2010/main" val="3138051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DCF0-0AE5-5D42-A798-3C7073850001}"/>
              </a:ext>
            </a:extLst>
          </p:cNvPr>
          <p:cNvSpPr>
            <a:spLocks noGrp="1"/>
          </p:cNvSpPr>
          <p:nvPr>
            <p:ph type="title"/>
          </p:nvPr>
        </p:nvSpPr>
        <p:spPr>
          <a:xfrm>
            <a:off x="223355" y="-10073"/>
            <a:ext cx="11425236" cy="510909"/>
          </a:xfrm>
        </p:spPr>
        <p:txBody>
          <a:bodyPr>
            <a:normAutofit fontScale="90000"/>
          </a:bodyPr>
          <a:lstStyle/>
          <a:p>
            <a:r>
              <a:rPr lang="en-US" dirty="0"/>
              <a:t>Build Hamiltonian in 2</a:t>
            </a:r>
            <a:r>
              <a:rPr lang="en-US" baseline="30000" dirty="0"/>
              <a:t>nd</a:t>
            </a:r>
            <a:r>
              <a:rPr lang="en-US" dirty="0"/>
              <a:t> Quantization </a:t>
            </a:r>
            <a:br>
              <a:rPr lang="en-US" dirty="0"/>
            </a:br>
            <a:r>
              <a:rPr lang="en-US" dirty="0"/>
              <a:t>All electrons vs Frozen Core </a:t>
            </a:r>
          </a:p>
        </p:txBody>
      </p:sp>
      <p:pic>
        <p:nvPicPr>
          <p:cNvPr id="5" name="Picture 4">
            <a:extLst>
              <a:ext uri="{FF2B5EF4-FFF2-40B4-BE49-F238E27FC236}">
                <a16:creationId xmlns:a16="http://schemas.microsoft.com/office/drawing/2014/main" id="{DA43BBD2-B23F-0C44-90E4-6DD7CF39B49F}"/>
              </a:ext>
            </a:extLst>
          </p:cNvPr>
          <p:cNvPicPr>
            <a:picLocks noChangeAspect="1"/>
          </p:cNvPicPr>
          <p:nvPr/>
        </p:nvPicPr>
        <p:blipFill>
          <a:blip r:embed="rId2"/>
          <a:stretch>
            <a:fillRect/>
          </a:stretch>
        </p:blipFill>
        <p:spPr>
          <a:xfrm>
            <a:off x="117092" y="4196308"/>
            <a:ext cx="5435600" cy="2222500"/>
          </a:xfrm>
          <a:prstGeom prst="rect">
            <a:avLst/>
          </a:prstGeom>
        </p:spPr>
      </p:pic>
      <p:pic>
        <p:nvPicPr>
          <p:cNvPr id="8" name="Picture 7">
            <a:extLst>
              <a:ext uri="{FF2B5EF4-FFF2-40B4-BE49-F238E27FC236}">
                <a16:creationId xmlns:a16="http://schemas.microsoft.com/office/drawing/2014/main" id="{B9007D09-B518-D847-B304-371F3B450102}"/>
              </a:ext>
            </a:extLst>
          </p:cNvPr>
          <p:cNvPicPr>
            <a:picLocks noChangeAspect="1"/>
          </p:cNvPicPr>
          <p:nvPr/>
        </p:nvPicPr>
        <p:blipFill>
          <a:blip r:embed="rId3"/>
          <a:stretch>
            <a:fillRect/>
          </a:stretch>
        </p:blipFill>
        <p:spPr>
          <a:xfrm>
            <a:off x="381253" y="1191831"/>
            <a:ext cx="3992450" cy="828064"/>
          </a:xfrm>
          <a:prstGeom prst="rect">
            <a:avLst/>
          </a:prstGeom>
        </p:spPr>
      </p:pic>
      <p:pic>
        <p:nvPicPr>
          <p:cNvPr id="10" name="Picture 9">
            <a:extLst>
              <a:ext uri="{FF2B5EF4-FFF2-40B4-BE49-F238E27FC236}">
                <a16:creationId xmlns:a16="http://schemas.microsoft.com/office/drawing/2014/main" id="{47830F73-8667-8B4B-8290-4381C77D92EF}"/>
              </a:ext>
            </a:extLst>
          </p:cNvPr>
          <p:cNvPicPr>
            <a:picLocks noChangeAspect="1"/>
          </p:cNvPicPr>
          <p:nvPr/>
        </p:nvPicPr>
        <p:blipFill>
          <a:blip r:embed="rId4"/>
          <a:stretch>
            <a:fillRect/>
          </a:stretch>
        </p:blipFill>
        <p:spPr>
          <a:xfrm>
            <a:off x="420630" y="3775660"/>
            <a:ext cx="2364079" cy="254202"/>
          </a:xfrm>
          <a:prstGeom prst="rect">
            <a:avLst/>
          </a:prstGeom>
        </p:spPr>
      </p:pic>
      <p:sp>
        <p:nvSpPr>
          <p:cNvPr id="13" name="TextBox 12">
            <a:extLst>
              <a:ext uri="{FF2B5EF4-FFF2-40B4-BE49-F238E27FC236}">
                <a16:creationId xmlns:a16="http://schemas.microsoft.com/office/drawing/2014/main" id="{19BA85DC-4D35-B94D-A4A8-DA4E66DED82E}"/>
              </a:ext>
            </a:extLst>
          </p:cNvPr>
          <p:cNvSpPr txBox="1"/>
          <p:nvPr/>
        </p:nvSpPr>
        <p:spPr>
          <a:xfrm>
            <a:off x="223355" y="784714"/>
            <a:ext cx="2196435" cy="369332"/>
          </a:xfrm>
          <a:prstGeom prst="rect">
            <a:avLst/>
          </a:prstGeom>
          <a:noFill/>
        </p:spPr>
        <p:txBody>
          <a:bodyPr wrap="none" rtlCol="0">
            <a:spAutoFit/>
          </a:bodyPr>
          <a:lstStyle/>
          <a:p>
            <a:r>
              <a:rPr lang="en-US" sz="1800" b="1" dirty="0"/>
              <a:t>All electrons case</a:t>
            </a:r>
            <a:r>
              <a:rPr lang="en-US" dirty="0"/>
              <a:t>:</a:t>
            </a:r>
          </a:p>
        </p:txBody>
      </p:sp>
      <p:sp>
        <p:nvSpPr>
          <p:cNvPr id="14" name="TextBox 13">
            <a:extLst>
              <a:ext uri="{FF2B5EF4-FFF2-40B4-BE49-F238E27FC236}">
                <a16:creationId xmlns:a16="http://schemas.microsoft.com/office/drawing/2014/main" id="{CDA0D6F4-57D3-1042-87A5-86E9075FF5BE}"/>
              </a:ext>
            </a:extLst>
          </p:cNvPr>
          <p:cNvSpPr txBox="1"/>
          <p:nvPr/>
        </p:nvSpPr>
        <p:spPr>
          <a:xfrm>
            <a:off x="368374" y="2019895"/>
            <a:ext cx="5108130" cy="1754326"/>
          </a:xfrm>
          <a:prstGeom prst="rect">
            <a:avLst/>
          </a:prstGeom>
          <a:noFill/>
        </p:spPr>
        <p:txBody>
          <a:bodyPr wrap="none" rtlCol="0">
            <a:spAutoFit/>
          </a:bodyPr>
          <a:lstStyle/>
          <a:p>
            <a:r>
              <a:rPr lang="en-US" dirty="0"/>
              <a:t>H</a:t>
            </a:r>
            <a:r>
              <a:rPr lang="en-US" sz="1200" dirty="0"/>
              <a:t>0</a:t>
            </a:r>
            <a:r>
              <a:rPr lang="en-US" dirty="0"/>
              <a:t> -  nuclear repulsion  (0-electrons)</a:t>
            </a:r>
            <a:br>
              <a:rPr lang="en-US" dirty="0"/>
            </a:br>
            <a:endParaRPr lang="en-US" dirty="0"/>
          </a:p>
          <a:p>
            <a:r>
              <a:rPr lang="en-US" dirty="0" err="1"/>
              <a:t>h</a:t>
            </a:r>
            <a:r>
              <a:rPr lang="en-US" baseline="30000" dirty="0" err="1"/>
              <a:t>p</a:t>
            </a:r>
            <a:r>
              <a:rPr lang="en-US" baseline="-25000" dirty="0" err="1"/>
              <a:t>q</a:t>
            </a:r>
            <a:r>
              <a:rPr lang="en-US" baseline="-25000" dirty="0"/>
              <a:t>   </a:t>
            </a:r>
            <a:r>
              <a:rPr lang="en-US" dirty="0"/>
              <a:t>- core Hamiltonian  (1-electron):</a:t>
            </a:r>
            <a:br>
              <a:rPr lang="en-US" dirty="0"/>
            </a:br>
            <a:r>
              <a:rPr lang="en-US" dirty="0"/>
              <a:t>         (kinetic energy + interaction with core ions)</a:t>
            </a:r>
          </a:p>
          <a:p>
            <a:endParaRPr lang="en-US" dirty="0"/>
          </a:p>
          <a:p>
            <a:r>
              <a:rPr lang="en-US" dirty="0" err="1"/>
              <a:t>g</a:t>
            </a:r>
            <a:r>
              <a:rPr lang="en-US" baseline="30000" dirty="0" err="1"/>
              <a:t>pq</a:t>
            </a:r>
            <a:r>
              <a:rPr lang="en-US" baseline="-25000" dirty="0" err="1"/>
              <a:t>rs</a:t>
            </a:r>
            <a:r>
              <a:rPr lang="en-US" dirty="0"/>
              <a:t> - </a:t>
            </a:r>
            <a:r>
              <a:rPr lang="en-US" dirty="0" err="1"/>
              <a:t>antisymmetrized</a:t>
            </a:r>
            <a:r>
              <a:rPr lang="en-US" dirty="0"/>
              <a:t> 2-electron repulsion integrals</a:t>
            </a:r>
            <a:endParaRPr lang="en-US" baseline="-25000" dirty="0"/>
          </a:p>
        </p:txBody>
      </p:sp>
      <p:cxnSp>
        <p:nvCxnSpPr>
          <p:cNvPr id="15" name="Straight Connector 14">
            <a:extLst>
              <a:ext uri="{FF2B5EF4-FFF2-40B4-BE49-F238E27FC236}">
                <a16:creationId xmlns:a16="http://schemas.microsoft.com/office/drawing/2014/main" id="{8FC9960F-58DC-0342-82E2-7552A8AE3B15}"/>
              </a:ext>
            </a:extLst>
          </p:cNvPr>
          <p:cNvCxnSpPr>
            <a:cxnSpLocks/>
          </p:cNvCxnSpPr>
          <p:nvPr/>
        </p:nvCxnSpPr>
        <p:spPr>
          <a:xfrm>
            <a:off x="5671273" y="796488"/>
            <a:ext cx="0" cy="5322781"/>
          </a:xfrm>
          <a:prstGeom prst="line">
            <a:avLst/>
          </a:prstGeom>
          <a:ln w="57150">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63B7168-BB98-A84D-94DC-04688ED26393}"/>
              </a:ext>
            </a:extLst>
          </p:cNvPr>
          <p:cNvSpPr txBox="1"/>
          <p:nvPr/>
        </p:nvSpPr>
        <p:spPr>
          <a:xfrm>
            <a:off x="6602087" y="760692"/>
            <a:ext cx="3196709" cy="369332"/>
          </a:xfrm>
          <a:prstGeom prst="rect">
            <a:avLst/>
          </a:prstGeom>
          <a:noFill/>
        </p:spPr>
        <p:txBody>
          <a:bodyPr wrap="none" rtlCol="0">
            <a:spAutoFit/>
          </a:bodyPr>
          <a:lstStyle/>
          <a:p>
            <a:r>
              <a:rPr lang="en-US" sz="1800" b="1" dirty="0"/>
              <a:t>Frozen core approximation</a:t>
            </a:r>
            <a:r>
              <a:rPr lang="en-US" dirty="0"/>
              <a:t>:</a:t>
            </a:r>
          </a:p>
        </p:txBody>
      </p:sp>
      <p:sp>
        <p:nvSpPr>
          <p:cNvPr id="17" name="Rectangle 16">
            <a:extLst>
              <a:ext uri="{FF2B5EF4-FFF2-40B4-BE49-F238E27FC236}">
                <a16:creationId xmlns:a16="http://schemas.microsoft.com/office/drawing/2014/main" id="{CD4FB203-3EFF-4E46-8C58-68FBAD703DCD}"/>
              </a:ext>
            </a:extLst>
          </p:cNvPr>
          <p:cNvSpPr/>
          <p:nvPr/>
        </p:nvSpPr>
        <p:spPr>
          <a:xfrm>
            <a:off x="1387532" y="4483314"/>
            <a:ext cx="1608133" cy="307777"/>
          </a:xfrm>
          <a:prstGeom prst="rect">
            <a:avLst/>
          </a:prstGeom>
        </p:spPr>
        <p:txBody>
          <a:bodyPr wrap="none">
            <a:spAutoFit/>
          </a:bodyPr>
          <a:lstStyle/>
          <a:p>
            <a:r>
              <a:rPr lang="en-US" dirty="0">
                <a:solidFill>
                  <a:srgbClr val="FF0000"/>
                </a:solidFill>
              </a:rPr>
              <a:t>Valence electrons</a:t>
            </a:r>
          </a:p>
        </p:txBody>
      </p:sp>
      <p:sp>
        <p:nvSpPr>
          <p:cNvPr id="18" name="TextBox 17">
            <a:extLst>
              <a:ext uri="{FF2B5EF4-FFF2-40B4-BE49-F238E27FC236}">
                <a16:creationId xmlns:a16="http://schemas.microsoft.com/office/drawing/2014/main" id="{420529FC-D11C-C640-93C1-F03C7787CF43}"/>
              </a:ext>
            </a:extLst>
          </p:cNvPr>
          <p:cNvSpPr txBox="1"/>
          <p:nvPr/>
        </p:nvSpPr>
        <p:spPr>
          <a:xfrm>
            <a:off x="1760870" y="5425647"/>
            <a:ext cx="861454" cy="523220"/>
          </a:xfrm>
          <a:prstGeom prst="rect">
            <a:avLst/>
          </a:prstGeom>
          <a:noFill/>
        </p:spPr>
        <p:txBody>
          <a:bodyPr wrap="none" rtlCol="0">
            <a:spAutoFit/>
          </a:bodyPr>
          <a:lstStyle/>
          <a:p>
            <a:pPr algn="ctr"/>
            <a:r>
              <a:rPr lang="en-US" sz="1400" dirty="0">
                <a:solidFill>
                  <a:schemeClr val="accent1"/>
                </a:solidFill>
              </a:rPr>
              <a:t>core </a:t>
            </a:r>
            <a:br>
              <a:rPr lang="en-US" sz="1400" dirty="0">
                <a:solidFill>
                  <a:schemeClr val="bg2"/>
                </a:solidFill>
              </a:rPr>
            </a:br>
            <a:r>
              <a:rPr lang="en-US" sz="1400" dirty="0">
                <a:solidFill>
                  <a:schemeClr val="accent1"/>
                </a:solidFill>
              </a:rPr>
              <a:t>electrons</a:t>
            </a:r>
          </a:p>
        </p:txBody>
      </p:sp>
      <p:pic>
        <p:nvPicPr>
          <p:cNvPr id="20" name="Picture 19">
            <a:extLst>
              <a:ext uri="{FF2B5EF4-FFF2-40B4-BE49-F238E27FC236}">
                <a16:creationId xmlns:a16="http://schemas.microsoft.com/office/drawing/2014/main" id="{0B0045A0-A4EF-6148-9D89-65B1D2C9C329}"/>
              </a:ext>
            </a:extLst>
          </p:cNvPr>
          <p:cNvPicPr>
            <a:picLocks noChangeAspect="1"/>
          </p:cNvPicPr>
          <p:nvPr/>
        </p:nvPicPr>
        <p:blipFill>
          <a:blip r:embed="rId5"/>
          <a:stretch>
            <a:fillRect/>
          </a:stretch>
        </p:blipFill>
        <p:spPr>
          <a:xfrm>
            <a:off x="6046512" y="3576086"/>
            <a:ext cx="1833182" cy="296871"/>
          </a:xfrm>
          <a:prstGeom prst="rect">
            <a:avLst/>
          </a:prstGeom>
        </p:spPr>
      </p:pic>
      <p:pic>
        <p:nvPicPr>
          <p:cNvPr id="21" name="Picture 20">
            <a:extLst>
              <a:ext uri="{FF2B5EF4-FFF2-40B4-BE49-F238E27FC236}">
                <a16:creationId xmlns:a16="http://schemas.microsoft.com/office/drawing/2014/main" id="{4DA63BBF-646F-4846-A790-676681B6C7E4}"/>
              </a:ext>
            </a:extLst>
          </p:cNvPr>
          <p:cNvPicPr>
            <a:picLocks noChangeAspect="1"/>
          </p:cNvPicPr>
          <p:nvPr/>
        </p:nvPicPr>
        <p:blipFill>
          <a:blip r:embed="rId6"/>
          <a:stretch>
            <a:fillRect/>
          </a:stretch>
        </p:blipFill>
        <p:spPr>
          <a:xfrm>
            <a:off x="6046511" y="4180779"/>
            <a:ext cx="2891010" cy="493941"/>
          </a:xfrm>
          <a:prstGeom prst="rect">
            <a:avLst/>
          </a:prstGeom>
        </p:spPr>
      </p:pic>
      <p:pic>
        <p:nvPicPr>
          <p:cNvPr id="22" name="Picture 21">
            <a:extLst>
              <a:ext uri="{FF2B5EF4-FFF2-40B4-BE49-F238E27FC236}">
                <a16:creationId xmlns:a16="http://schemas.microsoft.com/office/drawing/2014/main" id="{E08F1FE1-F69C-7347-AA9E-8C766ED6ABA3}"/>
              </a:ext>
            </a:extLst>
          </p:cNvPr>
          <p:cNvPicPr>
            <a:picLocks noChangeAspect="1"/>
          </p:cNvPicPr>
          <p:nvPr/>
        </p:nvPicPr>
        <p:blipFill>
          <a:blip r:embed="rId7"/>
          <a:stretch>
            <a:fillRect/>
          </a:stretch>
        </p:blipFill>
        <p:spPr>
          <a:xfrm>
            <a:off x="5940824" y="5024239"/>
            <a:ext cx="2589454" cy="529812"/>
          </a:xfrm>
          <a:prstGeom prst="rect">
            <a:avLst/>
          </a:prstGeom>
        </p:spPr>
      </p:pic>
      <p:pic>
        <p:nvPicPr>
          <p:cNvPr id="23" name="Picture 22">
            <a:extLst>
              <a:ext uri="{FF2B5EF4-FFF2-40B4-BE49-F238E27FC236}">
                <a16:creationId xmlns:a16="http://schemas.microsoft.com/office/drawing/2014/main" id="{B94DB6BA-3C90-2145-B54D-A453C964CD65}"/>
              </a:ext>
            </a:extLst>
          </p:cNvPr>
          <p:cNvPicPr>
            <a:picLocks noChangeAspect="1"/>
          </p:cNvPicPr>
          <p:nvPr/>
        </p:nvPicPr>
        <p:blipFill>
          <a:blip r:embed="rId8"/>
          <a:stretch>
            <a:fillRect/>
          </a:stretch>
        </p:blipFill>
        <p:spPr>
          <a:xfrm>
            <a:off x="5926029" y="5830766"/>
            <a:ext cx="2300898" cy="529812"/>
          </a:xfrm>
          <a:prstGeom prst="rect">
            <a:avLst/>
          </a:prstGeom>
        </p:spPr>
      </p:pic>
      <p:sp>
        <p:nvSpPr>
          <p:cNvPr id="24" name="Rectangle 23">
            <a:extLst>
              <a:ext uri="{FF2B5EF4-FFF2-40B4-BE49-F238E27FC236}">
                <a16:creationId xmlns:a16="http://schemas.microsoft.com/office/drawing/2014/main" id="{F9D1F787-15EB-3645-9D55-0CF40799E29D}"/>
              </a:ext>
            </a:extLst>
          </p:cNvPr>
          <p:cNvSpPr/>
          <p:nvPr/>
        </p:nvSpPr>
        <p:spPr>
          <a:xfrm>
            <a:off x="875051" y="4088719"/>
            <a:ext cx="2829621" cy="307777"/>
          </a:xfrm>
          <a:prstGeom prst="rect">
            <a:avLst/>
          </a:prstGeom>
        </p:spPr>
        <p:txBody>
          <a:bodyPr wrap="none">
            <a:spAutoFit/>
          </a:bodyPr>
          <a:lstStyle/>
          <a:p>
            <a:r>
              <a:rPr lang="en-US" dirty="0" err="1"/>
              <a:t>p,q,r,s</a:t>
            </a:r>
            <a:r>
              <a:rPr lang="en-US" dirty="0"/>
              <a:t> - runs over all spin-orbitals</a:t>
            </a:r>
          </a:p>
        </p:txBody>
      </p:sp>
      <p:grpSp>
        <p:nvGrpSpPr>
          <p:cNvPr id="66" name="Group 65">
            <a:extLst>
              <a:ext uri="{FF2B5EF4-FFF2-40B4-BE49-F238E27FC236}">
                <a16:creationId xmlns:a16="http://schemas.microsoft.com/office/drawing/2014/main" id="{E7B1EEE0-D57F-2446-ADB7-FDD9E6D3F196}"/>
              </a:ext>
            </a:extLst>
          </p:cNvPr>
          <p:cNvGrpSpPr/>
          <p:nvPr/>
        </p:nvGrpSpPr>
        <p:grpSpPr>
          <a:xfrm>
            <a:off x="10126688" y="796488"/>
            <a:ext cx="1054069" cy="2635380"/>
            <a:chOff x="10300294" y="1048383"/>
            <a:chExt cx="1054069" cy="2635380"/>
          </a:xfrm>
        </p:grpSpPr>
        <p:sp>
          <p:nvSpPr>
            <p:cNvPr id="50" name="Rectangle 49">
              <a:extLst>
                <a:ext uri="{FF2B5EF4-FFF2-40B4-BE49-F238E27FC236}">
                  <a16:creationId xmlns:a16="http://schemas.microsoft.com/office/drawing/2014/main" id="{286C0FDB-26C1-9B4A-B07A-33B5C937B37B}"/>
                </a:ext>
              </a:extLst>
            </p:cNvPr>
            <p:cNvSpPr/>
            <p:nvPr/>
          </p:nvSpPr>
          <p:spPr>
            <a:xfrm>
              <a:off x="10300294" y="1048383"/>
              <a:ext cx="1054069" cy="26353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7D2712B3-DC0B-C549-A5EC-CAFCFC53225B}"/>
                </a:ext>
              </a:extLst>
            </p:cNvPr>
            <p:cNvGrpSpPr/>
            <p:nvPr/>
          </p:nvGrpSpPr>
          <p:grpSpPr>
            <a:xfrm>
              <a:off x="10307848" y="1160228"/>
              <a:ext cx="996677" cy="2447623"/>
              <a:chOff x="10873123" y="3293825"/>
              <a:chExt cx="996677" cy="2447623"/>
            </a:xfrm>
          </p:grpSpPr>
          <p:grpSp>
            <p:nvGrpSpPr>
              <p:cNvPr id="48" name="Group 47">
                <a:extLst>
                  <a:ext uri="{FF2B5EF4-FFF2-40B4-BE49-F238E27FC236}">
                    <a16:creationId xmlns:a16="http://schemas.microsoft.com/office/drawing/2014/main" id="{B938D135-B454-D249-B4E0-9A88D954F49F}"/>
                  </a:ext>
                </a:extLst>
              </p:cNvPr>
              <p:cNvGrpSpPr/>
              <p:nvPr/>
            </p:nvGrpSpPr>
            <p:grpSpPr>
              <a:xfrm>
                <a:off x="10992444" y="3293825"/>
                <a:ext cx="877356" cy="2447623"/>
                <a:chOff x="11138313" y="3286456"/>
                <a:chExt cx="877356" cy="2447623"/>
              </a:xfrm>
            </p:grpSpPr>
            <p:sp>
              <p:nvSpPr>
                <p:cNvPr id="26" name="Line 58">
                  <a:extLst>
                    <a:ext uri="{FF2B5EF4-FFF2-40B4-BE49-F238E27FC236}">
                      <a16:creationId xmlns:a16="http://schemas.microsoft.com/office/drawing/2014/main" id="{22C62203-BFE0-1743-AD6B-E3BCD2449C61}"/>
                    </a:ext>
                  </a:extLst>
                </p:cNvPr>
                <p:cNvSpPr>
                  <a:spLocks noChangeShapeType="1"/>
                </p:cNvSpPr>
                <p:nvPr/>
              </p:nvSpPr>
              <p:spPr bwMode="auto">
                <a:xfrm>
                  <a:off x="11290596" y="4505589"/>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58">
                  <a:extLst>
                    <a:ext uri="{FF2B5EF4-FFF2-40B4-BE49-F238E27FC236}">
                      <a16:creationId xmlns:a16="http://schemas.microsoft.com/office/drawing/2014/main" id="{FEB9F599-B891-FC49-8550-50F7CDB1F4C3}"/>
                    </a:ext>
                  </a:extLst>
                </p:cNvPr>
                <p:cNvSpPr>
                  <a:spLocks noChangeShapeType="1"/>
                </p:cNvSpPr>
                <p:nvPr/>
              </p:nvSpPr>
              <p:spPr bwMode="auto">
                <a:xfrm>
                  <a:off x="11290596" y="4708934"/>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Line 58">
                  <a:extLst>
                    <a:ext uri="{FF2B5EF4-FFF2-40B4-BE49-F238E27FC236}">
                      <a16:creationId xmlns:a16="http://schemas.microsoft.com/office/drawing/2014/main" id="{B1B97596-E97A-5D4A-8C13-F2131195FC86}"/>
                    </a:ext>
                  </a:extLst>
                </p:cNvPr>
                <p:cNvSpPr>
                  <a:spLocks noChangeShapeType="1"/>
                </p:cNvSpPr>
                <p:nvPr/>
              </p:nvSpPr>
              <p:spPr bwMode="auto">
                <a:xfrm>
                  <a:off x="11290596" y="4982027"/>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58">
                  <a:extLst>
                    <a:ext uri="{FF2B5EF4-FFF2-40B4-BE49-F238E27FC236}">
                      <a16:creationId xmlns:a16="http://schemas.microsoft.com/office/drawing/2014/main" id="{6E495C7F-A357-EC4A-9E12-C1D2D43FAEDA}"/>
                    </a:ext>
                  </a:extLst>
                </p:cNvPr>
                <p:cNvSpPr>
                  <a:spLocks noChangeShapeType="1"/>
                </p:cNvSpPr>
                <p:nvPr/>
              </p:nvSpPr>
              <p:spPr bwMode="auto">
                <a:xfrm>
                  <a:off x="11290596" y="5180081"/>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58">
                  <a:extLst>
                    <a:ext uri="{FF2B5EF4-FFF2-40B4-BE49-F238E27FC236}">
                      <a16:creationId xmlns:a16="http://schemas.microsoft.com/office/drawing/2014/main" id="{5C3E2237-6909-0349-BDD2-26620F0061A8}"/>
                    </a:ext>
                  </a:extLst>
                </p:cNvPr>
                <p:cNvSpPr>
                  <a:spLocks noChangeShapeType="1"/>
                </p:cNvSpPr>
                <p:nvPr/>
              </p:nvSpPr>
              <p:spPr bwMode="auto">
                <a:xfrm>
                  <a:off x="11290596" y="5390146"/>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Line 58">
                  <a:extLst>
                    <a:ext uri="{FF2B5EF4-FFF2-40B4-BE49-F238E27FC236}">
                      <a16:creationId xmlns:a16="http://schemas.microsoft.com/office/drawing/2014/main" id="{24DED099-A99F-B040-B7CF-36AA8ABE54FC}"/>
                    </a:ext>
                  </a:extLst>
                </p:cNvPr>
                <p:cNvSpPr>
                  <a:spLocks noChangeShapeType="1"/>
                </p:cNvSpPr>
                <p:nvPr/>
              </p:nvSpPr>
              <p:spPr bwMode="auto">
                <a:xfrm>
                  <a:off x="11290596" y="5572634"/>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Line 58">
                  <a:extLst>
                    <a:ext uri="{FF2B5EF4-FFF2-40B4-BE49-F238E27FC236}">
                      <a16:creationId xmlns:a16="http://schemas.microsoft.com/office/drawing/2014/main" id="{3AD55894-DCE9-0D48-97A2-E215A6FF54EF}"/>
                    </a:ext>
                  </a:extLst>
                </p:cNvPr>
                <p:cNvSpPr>
                  <a:spLocks noChangeShapeType="1"/>
                </p:cNvSpPr>
                <p:nvPr/>
              </p:nvSpPr>
              <p:spPr bwMode="auto">
                <a:xfrm>
                  <a:off x="11290596" y="3286456"/>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 name="Line 58">
                  <a:extLst>
                    <a:ext uri="{FF2B5EF4-FFF2-40B4-BE49-F238E27FC236}">
                      <a16:creationId xmlns:a16="http://schemas.microsoft.com/office/drawing/2014/main" id="{8411B3B0-7678-EA4A-9DED-E670BD994C29}"/>
                    </a:ext>
                  </a:extLst>
                </p:cNvPr>
                <p:cNvSpPr>
                  <a:spLocks noChangeShapeType="1"/>
                </p:cNvSpPr>
                <p:nvPr/>
              </p:nvSpPr>
              <p:spPr bwMode="auto">
                <a:xfrm>
                  <a:off x="11290596" y="3489801"/>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Line 58">
                  <a:extLst>
                    <a:ext uri="{FF2B5EF4-FFF2-40B4-BE49-F238E27FC236}">
                      <a16:creationId xmlns:a16="http://schemas.microsoft.com/office/drawing/2014/main" id="{D5EC393C-1206-474D-87DC-317E97852691}"/>
                    </a:ext>
                  </a:extLst>
                </p:cNvPr>
                <p:cNvSpPr>
                  <a:spLocks noChangeShapeType="1"/>
                </p:cNvSpPr>
                <p:nvPr/>
              </p:nvSpPr>
              <p:spPr bwMode="auto">
                <a:xfrm>
                  <a:off x="11290596" y="3762894"/>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 name="Line 58">
                  <a:extLst>
                    <a:ext uri="{FF2B5EF4-FFF2-40B4-BE49-F238E27FC236}">
                      <a16:creationId xmlns:a16="http://schemas.microsoft.com/office/drawing/2014/main" id="{2E1771B4-6D56-5E4C-9CA0-B17EBD1D3F57}"/>
                    </a:ext>
                  </a:extLst>
                </p:cNvPr>
                <p:cNvSpPr>
                  <a:spLocks noChangeShapeType="1"/>
                </p:cNvSpPr>
                <p:nvPr/>
              </p:nvSpPr>
              <p:spPr bwMode="auto">
                <a:xfrm>
                  <a:off x="11290596" y="3960948"/>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 name="Line 58">
                  <a:extLst>
                    <a:ext uri="{FF2B5EF4-FFF2-40B4-BE49-F238E27FC236}">
                      <a16:creationId xmlns:a16="http://schemas.microsoft.com/office/drawing/2014/main" id="{5DC3357D-EC5D-C04A-BA4F-91D814C4D037}"/>
                    </a:ext>
                  </a:extLst>
                </p:cNvPr>
                <p:cNvSpPr>
                  <a:spLocks noChangeShapeType="1"/>
                </p:cNvSpPr>
                <p:nvPr/>
              </p:nvSpPr>
              <p:spPr bwMode="auto">
                <a:xfrm>
                  <a:off x="11290596" y="4171013"/>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 name="Line 58">
                  <a:extLst>
                    <a:ext uri="{FF2B5EF4-FFF2-40B4-BE49-F238E27FC236}">
                      <a16:creationId xmlns:a16="http://schemas.microsoft.com/office/drawing/2014/main" id="{AD8FE098-7C2A-3C4C-B799-867B5FE23030}"/>
                    </a:ext>
                  </a:extLst>
                </p:cNvPr>
                <p:cNvSpPr>
                  <a:spLocks noChangeShapeType="1"/>
                </p:cNvSpPr>
                <p:nvPr/>
              </p:nvSpPr>
              <p:spPr bwMode="auto">
                <a:xfrm>
                  <a:off x="11290596" y="4353501"/>
                  <a:ext cx="56406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 name="Line 58">
                  <a:extLst>
                    <a:ext uri="{FF2B5EF4-FFF2-40B4-BE49-F238E27FC236}">
                      <a16:creationId xmlns:a16="http://schemas.microsoft.com/office/drawing/2014/main" id="{503AF9ED-8476-B94D-BB5B-9B6737B80097}"/>
                    </a:ext>
                  </a:extLst>
                </p:cNvPr>
                <p:cNvSpPr>
                  <a:spLocks noChangeShapeType="1"/>
                </p:cNvSpPr>
                <p:nvPr/>
              </p:nvSpPr>
              <p:spPr bwMode="auto">
                <a:xfrm flipV="1">
                  <a:off x="11138313" y="4262956"/>
                  <a:ext cx="877356" cy="1"/>
                </a:xfrm>
                <a:prstGeom prst="line">
                  <a:avLst/>
                </a:prstGeom>
                <a:noFill/>
                <a:ln w="1905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 name="Rectangle 39">
                  <a:extLst>
                    <a:ext uri="{FF2B5EF4-FFF2-40B4-BE49-F238E27FC236}">
                      <a16:creationId xmlns:a16="http://schemas.microsoft.com/office/drawing/2014/main" id="{B55466A4-A572-A049-8D88-AFE931A433F3}"/>
                    </a:ext>
                  </a:extLst>
                </p:cNvPr>
                <p:cNvSpPr/>
                <p:nvPr/>
              </p:nvSpPr>
              <p:spPr>
                <a:xfrm>
                  <a:off x="11326252" y="5426302"/>
                  <a:ext cx="508473" cy="307777"/>
                </a:xfrm>
                <a:prstGeom prst="rect">
                  <a:avLst/>
                </a:prstGeom>
              </p:spPr>
              <p:txBody>
                <a:bodyPr wrap="none">
                  <a:spAutoFit/>
                </a:bodyPr>
                <a:lstStyle/>
                <a:p>
                  <a:r>
                    <a:rPr lang="en-US" sz="1400" dirty="0">
                      <a:solidFill>
                        <a:schemeClr val="accent1"/>
                      </a:solidFill>
                      <a:latin typeface="Calibri" panose="020F0502020204030204" pitchFamily="34" charset="0"/>
                      <a:cs typeface="Calibri" panose="020F0502020204030204" pitchFamily="34" charset="0"/>
                    </a:rPr>
                    <a:t>↑↓</a:t>
                  </a:r>
                  <a:endParaRPr lang="en-US" sz="1400" dirty="0">
                    <a:solidFill>
                      <a:schemeClr val="accent1"/>
                    </a:solidFill>
                  </a:endParaRPr>
                </a:p>
              </p:txBody>
            </p:sp>
            <p:sp>
              <p:nvSpPr>
                <p:cNvPr id="41" name="Rectangle 40">
                  <a:extLst>
                    <a:ext uri="{FF2B5EF4-FFF2-40B4-BE49-F238E27FC236}">
                      <a16:creationId xmlns:a16="http://schemas.microsoft.com/office/drawing/2014/main" id="{C678B9BF-2804-2740-B177-BDFCC6A667D0}"/>
                    </a:ext>
                  </a:extLst>
                </p:cNvPr>
                <p:cNvSpPr/>
                <p:nvPr/>
              </p:nvSpPr>
              <p:spPr>
                <a:xfrm>
                  <a:off x="11326251" y="5246303"/>
                  <a:ext cx="508473" cy="307777"/>
                </a:xfrm>
                <a:prstGeom prst="rect">
                  <a:avLst/>
                </a:prstGeom>
              </p:spPr>
              <p:txBody>
                <a:bodyPr wrap="none">
                  <a:spAutoFit/>
                </a:bodyPr>
                <a:lstStyle/>
                <a:p>
                  <a:r>
                    <a:rPr lang="en-US" sz="1400" dirty="0">
                      <a:solidFill>
                        <a:schemeClr val="accent1"/>
                      </a:solidFill>
                      <a:latin typeface="Calibri" panose="020F0502020204030204" pitchFamily="34" charset="0"/>
                      <a:cs typeface="Calibri" panose="020F0502020204030204" pitchFamily="34" charset="0"/>
                    </a:rPr>
                    <a:t>↑↓</a:t>
                  </a:r>
                  <a:endParaRPr lang="en-US" sz="1400" dirty="0">
                    <a:solidFill>
                      <a:schemeClr val="accent1"/>
                    </a:solidFill>
                  </a:endParaRPr>
                </a:p>
              </p:txBody>
            </p:sp>
            <p:sp>
              <p:nvSpPr>
                <p:cNvPr id="42" name="Rectangle 41">
                  <a:extLst>
                    <a:ext uri="{FF2B5EF4-FFF2-40B4-BE49-F238E27FC236}">
                      <a16:creationId xmlns:a16="http://schemas.microsoft.com/office/drawing/2014/main" id="{3A104CAC-2812-AF40-8E34-8921BA90BD4B}"/>
                    </a:ext>
                  </a:extLst>
                </p:cNvPr>
                <p:cNvSpPr/>
                <p:nvPr/>
              </p:nvSpPr>
              <p:spPr>
                <a:xfrm>
                  <a:off x="11330614" y="5019856"/>
                  <a:ext cx="508473" cy="307777"/>
                </a:xfrm>
                <a:prstGeom prst="rect">
                  <a:avLst/>
                </a:prstGeom>
              </p:spPr>
              <p:txBody>
                <a:bodyPr wrap="none">
                  <a:spAutoFit/>
                </a:bodyPr>
                <a:lstStyle/>
                <a:p>
                  <a:r>
                    <a:rPr lang="en-US" sz="1400" dirty="0">
                      <a:solidFill>
                        <a:schemeClr val="accent1"/>
                      </a:solidFill>
                      <a:latin typeface="Calibri" panose="020F0502020204030204" pitchFamily="34" charset="0"/>
                      <a:cs typeface="Calibri" panose="020F0502020204030204" pitchFamily="34" charset="0"/>
                    </a:rPr>
                    <a:t>↑↓</a:t>
                  </a:r>
                  <a:endParaRPr lang="en-US" sz="1400" dirty="0">
                    <a:solidFill>
                      <a:schemeClr val="accent1"/>
                    </a:solidFill>
                  </a:endParaRPr>
                </a:p>
              </p:txBody>
            </p:sp>
            <p:sp>
              <p:nvSpPr>
                <p:cNvPr id="43" name="Rectangle 42">
                  <a:extLst>
                    <a:ext uri="{FF2B5EF4-FFF2-40B4-BE49-F238E27FC236}">
                      <a16:creationId xmlns:a16="http://schemas.microsoft.com/office/drawing/2014/main" id="{FED343B8-C9CE-A04D-9EDC-B172034096E8}"/>
                    </a:ext>
                  </a:extLst>
                </p:cNvPr>
                <p:cNvSpPr/>
                <p:nvPr/>
              </p:nvSpPr>
              <p:spPr>
                <a:xfrm>
                  <a:off x="11330614" y="4837881"/>
                  <a:ext cx="508473" cy="307777"/>
                </a:xfrm>
                <a:prstGeom prst="rect">
                  <a:avLst/>
                </a:prstGeom>
              </p:spPr>
              <p:txBody>
                <a:bodyPr wrap="none">
                  <a:spAutoFit/>
                </a:bodyPr>
                <a:lstStyle/>
                <a:p>
                  <a:r>
                    <a:rPr lang="en-US" sz="1400" dirty="0">
                      <a:solidFill>
                        <a:schemeClr val="accent1"/>
                      </a:solidFill>
                      <a:latin typeface="Calibri" panose="020F0502020204030204" pitchFamily="34" charset="0"/>
                      <a:cs typeface="Calibri" panose="020F0502020204030204" pitchFamily="34" charset="0"/>
                    </a:rPr>
                    <a:t>↑↓</a:t>
                  </a:r>
                  <a:endParaRPr lang="en-US" sz="1400" dirty="0">
                    <a:solidFill>
                      <a:schemeClr val="accent1"/>
                    </a:solidFill>
                  </a:endParaRPr>
                </a:p>
              </p:txBody>
            </p:sp>
            <p:sp>
              <p:nvSpPr>
                <p:cNvPr id="44" name="Rectangle 43">
                  <a:extLst>
                    <a:ext uri="{FF2B5EF4-FFF2-40B4-BE49-F238E27FC236}">
                      <a16:creationId xmlns:a16="http://schemas.microsoft.com/office/drawing/2014/main" id="{CE1822A5-FE6D-2648-B51D-0C571650CBC2}"/>
                    </a:ext>
                  </a:extLst>
                </p:cNvPr>
                <p:cNvSpPr/>
                <p:nvPr/>
              </p:nvSpPr>
              <p:spPr>
                <a:xfrm>
                  <a:off x="11330671" y="4561829"/>
                  <a:ext cx="508473" cy="307777"/>
                </a:xfrm>
                <a:prstGeom prst="rect">
                  <a:avLst/>
                </a:prstGeom>
              </p:spPr>
              <p:txBody>
                <a:bodyPr wrap="none">
                  <a:spAutoFit/>
                </a:bodyPr>
                <a:lstStyle/>
                <a:p>
                  <a:r>
                    <a:rPr lang="en-US" sz="1400" dirty="0">
                      <a:solidFill>
                        <a:srgbClr val="FF0000"/>
                      </a:solidFill>
                      <a:latin typeface="Calibri" panose="020F0502020204030204" pitchFamily="34" charset="0"/>
                      <a:cs typeface="Calibri" panose="020F0502020204030204" pitchFamily="34" charset="0"/>
                    </a:rPr>
                    <a:t>↑↓</a:t>
                  </a:r>
                  <a:endParaRPr lang="en-US" sz="1400" dirty="0">
                    <a:solidFill>
                      <a:srgbClr val="FF0000"/>
                    </a:solidFill>
                  </a:endParaRPr>
                </a:p>
              </p:txBody>
            </p:sp>
            <p:sp>
              <p:nvSpPr>
                <p:cNvPr id="45" name="Rectangle 44">
                  <a:extLst>
                    <a:ext uri="{FF2B5EF4-FFF2-40B4-BE49-F238E27FC236}">
                      <a16:creationId xmlns:a16="http://schemas.microsoft.com/office/drawing/2014/main" id="{D67D0DEE-97E1-B644-8BEB-8B3BC77103FC}"/>
                    </a:ext>
                  </a:extLst>
                </p:cNvPr>
                <p:cNvSpPr/>
                <p:nvPr/>
              </p:nvSpPr>
              <p:spPr>
                <a:xfrm>
                  <a:off x="11323842" y="4365781"/>
                  <a:ext cx="508473" cy="307777"/>
                </a:xfrm>
                <a:prstGeom prst="rect">
                  <a:avLst/>
                </a:prstGeom>
              </p:spPr>
              <p:txBody>
                <a:bodyPr wrap="none">
                  <a:spAutoFit/>
                </a:bodyPr>
                <a:lstStyle/>
                <a:p>
                  <a:r>
                    <a:rPr lang="en-US" sz="1400" dirty="0">
                      <a:solidFill>
                        <a:srgbClr val="FF0000"/>
                      </a:solidFill>
                      <a:latin typeface="Calibri" panose="020F0502020204030204" pitchFamily="34" charset="0"/>
                      <a:cs typeface="Calibri" panose="020F0502020204030204" pitchFamily="34" charset="0"/>
                    </a:rPr>
                    <a:t>↑↓</a:t>
                  </a:r>
                  <a:endParaRPr lang="en-US" sz="1400" dirty="0">
                    <a:solidFill>
                      <a:srgbClr val="FF0000"/>
                    </a:solidFill>
                  </a:endParaRPr>
                </a:p>
              </p:txBody>
            </p:sp>
            <p:sp>
              <p:nvSpPr>
                <p:cNvPr id="46" name="Rectangle 45">
                  <a:extLst>
                    <a:ext uri="{FF2B5EF4-FFF2-40B4-BE49-F238E27FC236}">
                      <a16:creationId xmlns:a16="http://schemas.microsoft.com/office/drawing/2014/main" id="{8BF565EA-6109-744A-B548-C744BC3C4082}"/>
                    </a:ext>
                  </a:extLst>
                </p:cNvPr>
                <p:cNvSpPr/>
                <p:nvPr/>
              </p:nvSpPr>
              <p:spPr>
                <a:xfrm>
                  <a:off x="11323841" y="4207149"/>
                  <a:ext cx="508473" cy="307777"/>
                </a:xfrm>
                <a:prstGeom prst="rect">
                  <a:avLst/>
                </a:prstGeom>
              </p:spPr>
              <p:txBody>
                <a:bodyPr wrap="none">
                  <a:spAutoFit/>
                </a:bodyPr>
                <a:lstStyle/>
                <a:p>
                  <a:r>
                    <a:rPr lang="en-US" sz="1400" dirty="0">
                      <a:solidFill>
                        <a:srgbClr val="FF0000"/>
                      </a:solidFill>
                      <a:latin typeface="Calibri" panose="020F0502020204030204" pitchFamily="34" charset="0"/>
                      <a:cs typeface="Calibri" panose="020F0502020204030204" pitchFamily="34" charset="0"/>
                    </a:rPr>
                    <a:t>↑↓</a:t>
                  </a:r>
                  <a:endParaRPr lang="en-US" sz="1400" dirty="0">
                    <a:solidFill>
                      <a:srgbClr val="FF0000"/>
                    </a:solidFill>
                  </a:endParaRPr>
                </a:p>
              </p:txBody>
            </p:sp>
          </p:grpSp>
          <p:sp>
            <p:nvSpPr>
              <p:cNvPr id="51" name="U-Turn Arrow 50">
                <a:extLst>
                  <a:ext uri="{FF2B5EF4-FFF2-40B4-BE49-F238E27FC236}">
                    <a16:creationId xmlns:a16="http://schemas.microsoft.com/office/drawing/2014/main" id="{1AF459FD-4B87-3042-ACAA-BE1597EF4883}"/>
                  </a:ext>
                </a:extLst>
              </p:cNvPr>
              <p:cNvSpPr/>
              <p:nvPr/>
            </p:nvSpPr>
            <p:spPr>
              <a:xfrm rot="16200000" flipV="1">
                <a:off x="11466174" y="4121176"/>
                <a:ext cx="618825" cy="178197"/>
              </a:xfrm>
              <a:prstGeom prst="uturnArrow">
                <a:avLst>
                  <a:gd name="adj1" fmla="val 205"/>
                  <a:gd name="adj2" fmla="val 13255"/>
                  <a:gd name="adj3" fmla="val 39354"/>
                  <a:gd name="adj4" fmla="val 50001"/>
                  <a:gd name="adj5" fmla="val 893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Left Brace 61">
                <a:extLst>
                  <a:ext uri="{FF2B5EF4-FFF2-40B4-BE49-F238E27FC236}">
                    <a16:creationId xmlns:a16="http://schemas.microsoft.com/office/drawing/2014/main" id="{55F2F4CA-07A3-104E-BD39-6EB7312EB5CF}"/>
                  </a:ext>
                </a:extLst>
              </p:cNvPr>
              <p:cNvSpPr/>
              <p:nvPr/>
            </p:nvSpPr>
            <p:spPr>
              <a:xfrm>
                <a:off x="10873123" y="3714171"/>
                <a:ext cx="301136" cy="1077932"/>
              </a:xfrm>
              <a:prstGeom prst="leftBrace">
                <a:avLst>
                  <a:gd name="adj1" fmla="val 35862"/>
                  <a:gd name="adj2" fmla="val 4617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 Brace 62">
                <a:extLst>
                  <a:ext uri="{FF2B5EF4-FFF2-40B4-BE49-F238E27FC236}">
                    <a16:creationId xmlns:a16="http://schemas.microsoft.com/office/drawing/2014/main" id="{4D86D714-F410-6D40-AB46-C699893E238D}"/>
                  </a:ext>
                </a:extLst>
              </p:cNvPr>
              <p:cNvSpPr/>
              <p:nvPr/>
            </p:nvSpPr>
            <p:spPr>
              <a:xfrm>
                <a:off x="10903351" y="4921988"/>
                <a:ext cx="301136" cy="740351"/>
              </a:xfrm>
              <a:prstGeom prst="leftBrace">
                <a:avLst>
                  <a:gd name="adj1" fmla="val 35862"/>
                  <a:gd name="adj2" fmla="val 4617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grpSp>
      </p:grpSp>
      <p:sp>
        <p:nvSpPr>
          <p:cNvPr id="65" name="TextBox 64">
            <a:extLst>
              <a:ext uri="{FF2B5EF4-FFF2-40B4-BE49-F238E27FC236}">
                <a16:creationId xmlns:a16="http://schemas.microsoft.com/office/drawing/2014/main" id="{3BA40AFF-2FCF-5147-99E0-B21B6D1DF68D}"/>
              </a:ext>
            </a:extLst>
          </p:cNvPr>
          <p:cNvSpPr txBox="1"/>
          <p:nvPr/>
        </p:nvSpPr>
        <p:spPr>
          <a:xfrm>
            <a:off x="11134632" y="1667050"/>
            <a:ext cx="969176" cy="307777"/>
          </a:xfrm>
          <a:prstGeom prst="rect">
            <a:avLst/>
          </a:prstGeom>
          <a:noFill/>
        </p:spPr>
        <p:txBody>
          <a:bodyPr wrap="none" rtlCol="0">
            <a:spAutoFit/>
          </a:bodyPr>
          <a:lstStyle/>
          <a:p>
            <a:r>
              <a:rPr lang="en-US" sz="1400" dirty="0">
                <a:solidFill>
                  <a:schemeClr val="accent6">
                    <a:lumMod val="75000"/>
                  </a:schemeClr>
                </a:solidFill>
              </a:rPr>
              <a:t>excitations</a:t>
            </a:r>
          </a:p>
        </p:txBody>
      </p:sp>
      <p:sp>
        <p:nvSpPr>
          <p:cNvPr id="19" name="TextBox 18">
            <a:extLst>
              <a:ext uri="{FF2B5EF4-FFF2-40B4-BE49-F238E27FC236}">
                <a16:creationId xmlns:a16="http://schemas.microsoft.com/office/drawing/2014/main" id="{FB15C491-9B76-7348-AD27-3429A2DC81F9}"/>
              </a:ext>
            </a:extLst>
          </p:cNvPr>
          <p:cNvSpPr txBox="1"/>
          <p:nvPr/>
        </p:nvSpPr>
        <p:spPr>
          <a:xfrm>
            <a:off x="5680826" y="1610036"/>
            <a:ext cx="4638612" cy="2031325"/>
          </a:xfrm>
          <a:prstGeom prst="rect">
            <a:avLst/>
          </a:prstGeom>
          <a:noFill/>
        </p:spPr>
        <p:txBody>
          <a:bodyPr wrap="square" rtlCol="0">
            <a:spAutoFit/>
          </a:bodyPr>
          <a:lstStyle/>
          <a:p>
            <a:r>
              <a:rPr lang="en-US" sz="1600" dirty="0">
                <a:solidFill>
                  <a:srgbClr val="FF0000"/>
                </a:solidFill>
              </a:rPr>
              <a:t>Valence electrons </a:t>
            </a:r>
            <a:r>
              <a:rPr lang="en-US" sz="1600" dirty="0">
                <a:solidFill>
                  <a:srgbClr val="FF0000"/>
                </a:solidFill>
                <a:sym typeface="Wingdings" pitchFamily="2" charset="2"/>
              </a:rPr>
              <a:t> delocalized</a:t>
            </a:r>
            <a:r>
              <a:rPr lang="en-US" sz="1600" dirty="0">
                <a:solidFill>
                  <a:srgbClr val="FF0000"/>
                </a:solidFill>
              </a:rPr>
              <a:t>  </a:t>
            </a:r>
          </a:p>
          <a:p>
            <a:r>
              <a:rPr lang="en-US" sz="1600" dirty="0">
                <a:solidFill>
                  <a:srgbClr val="FF0000"/>
                </a:solidFill>
              </a:rPr>
              <a:t>(active)		 chemical bonding</a:t>
            </a:r>
          </a:p>
          <a:p>
            <a:r>
              <a:rPr lang="en-US" sz="1600" dirty="0">
                <a:solidFill>
                  <a:srgbClr val="FF0000"/>
                </a:solidFill>
              </a:rPr>
              <a:t>		 dynamical correlation</a:t>
            </a:r>
          </a:p>
          <a:p>
            <a:endParaRPr lang="en-US" sz="1600" dirty="0">
              <a:solidFill>
                <a:schemeClr val="accent1"/>
              </a:solidFill>
            </a:endParaRPr>
          </a:p>
          <a:p>
            <a:r>
              <a:rPr lang="en-US" sz="1600" dirty="0">
                <a:solidFill>
                  <a:schemeClr val="accent1"/>
                </a:solidFill>
              </a:rPr>
              <a:t>Core electrons     </a:t>
            </a:r>
            <a:r>
              <a:rPr lang="en-US" sz="1600" dirty="0">
                <a:solidFill>
                  <a:schemeClr val="accent1"/>
                </a:solidFill>
                <a:sym typeface="Wingdings" pitchFamily="2" charset="2"/>
              </a:rPr>
              <a:t> localized near nucleus, </a:t>
            </a:r>
          </a:p>
          <a:p>
            <a:r>
              <a:rPr lang="en-US" sz="1600" dirty="0">
                <a:solidFill>
                  <a:schemeClr val="accent1"/>
                </a:solidFill>
                <a:sym typeface="Wingdings" pitchFamily="2" charset="2"/>
              </a:rPr>
              <a:t>(frozen)		not involved in chemistry,</a:t>
            </a:r>
          </a:p>
          <a:p>
            <a:r>
              <a:rPr lang="en-US" sz="1600" dirty="0">
                <a:solidFill>
                  <a:schemeClr val="bg2"/>
                </a:solidFill>
                <a:sym typeface="Wingdings" pitchFamily="2" charset="2"/>
              </a:rPr>
              <a:t>	</a:t>
            </a:r>
            <a:r>
              <a:rPr lang="en-US" sz="1600" dirty="0">
                <a:solidFill>
                  <a:schemeClr val="accent1"/>
                </a:solidFill>
                <a:sym typeface="Wingdings" pitchFamily="2" charset="2"/>
              </a:rPr>
              <a:t>       	mean field approximation</a:t>
            </a:r>
            <a:endParaRPr lang="en-US" sz="1600" dirty="0">
              <a:solidFill>
                <a:schemeClr val="accent1"/>
              </a:solidFill>
            </a:endParaRPr>
          </a:p>
          <a:p>
            <a:endParaRPr lang="en-US" dirty="0"/>
          </a:p>
        </p:txBody>
      </p:sp>
      <p:sp>
        <p:nvSpPr>
          <p:cNvPr id="67" name="Oval 66">
            <a:extLst>
              <a:ext uri="{FF2B5EF4-FFF2-40B4-BE49-F238E27FC236}">
                <a16:creationId xmlns:a16="http://schemas.microsoft.com/office/drawing/2014/main" id="{FC613B4F-F0EA-8D4B-BA7A-BA4CB765B0DF}"/>
              </a:ext>
            </a:extLst>
          </p:cNvPr>
          <p:cNvSpPr/>
          <p:nvPr/>
        </p:nvSpPr>
        <p:spPr>
          <a:xfrm>
            <a:off x="7134943" y="4022113"/>
            <a:ext cx="1833182" cy="769155"/>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6181D6-C44C-AD4A-A281-843CC55A123C}"/>
              </a:ext>
            </a:extLst>
          </p:cNvPr>
          <p:cNvSpPr/>
          <p:nvPr/>
        </p:nvSpPr>
        <p:spPr>
          <a:xfrm>
            <a:off x="7616548" y="4899487"/>
            <a:ext cx="956883" cy="66553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C0AAEF6-B660-184C-8AF2-9C51C271D3F7}"/>
              </a:ext>
            </a:extLst>
          </p:cNvPr>
          <p:cNvSpPr/>
          <p:nvPr/>
        </p:nvSpPr>
        <p:spPr>
          <a:xfrm>
            <a:off x="9469531" y="5515514"/>
            <a:ext cx="2599109" cy="830997"/>
          </a:xfrm>
          <a:prstGeom prst="rect">
            <a:avLst/>
          </a:prstGeom>
        </p:spPr>
        <p:txBody>
          <a:bodyPr wrap="none">
            <a:spAutoFit/>
          </a:bodyPr>
          <a:lstStyle/>
          <a:p>
            <a:r>
              <a:rPr lang="en-US" sz="1600" dirty="0" err="1">
                <a:solidFill>
                  <a:srgbClr val="FF0000"/>
                </a:solidFill>
              </a:rPr>
              <a:t>p,q,r,s</a:t>
            </a:r>
            <a:r>
              <a:rPr lang="en-US" sz="1600" dirty="0">
                <a:solidFill>
                  <a:srgbClr val="FF0000"/>
                </a:solidFill>
              </a:rPr>
              <a:t> </a:t>
            </a:r>
            <a:r>
              <a:rPr lang="en-US" sz="1600" dirty="0"/>
              <a:t>- </a:t>
            </a:r>
            <a:r>
              <a:rPr lang="en-US" sz="1600" dirty="0">
                <a:solidFill>
                  <a:srgbClr val="FF0000"/>
                </a:solidFill>
              </a:rPr>
              <a:t>active</a:t>
            </a:r>
            <a:r>
              <a:rPr lang="en-US" sz="1600" dirty="0"/>
              <a:t>  spin-orbitals</a:t>
            </a:r>
          </a:p>
          <a:p>
            <a:r>
              <a:rPr lang="en-US" sz="1600" dirty="0" err="1">
                <a:solidFill>
                  <a:schemeClr val="accent6">
                    <a:lumMod val="75000"/>
                  </a:schemeClr>
                </a:solidFill>
              </a:rPr>
              <a:t>a,b</a:t>
            </a:r>
            <a:r>
              <a:rPr lang="en-US" sz="1600" dirty="0">
                <a:solidFill>
                  <a:schemeClr val="accent6">
                    <a:lumMod val="75000"/>
                  </a:schemeClr>
                </a:solidFill>
              </a:rPr>
              <a:t>      - inactive </a:t>
            </a:r>
            <a:r>
              <a:rPr lang="en-US" sz="1600" dirty="0"/>
              <a:t>spin-orbitals </a:t>
            </a:r>
            <a:br>
              <a:rPr lang="en-US" sz="1600" dirty="0"/>
            </a:br>
            <a:r>
              <a:rPr lang="en-US" sz="1600" dirty="0"/>
              <a:t>             of </a:t>
            </a:r>
            <a:r>
              <a:rPr lang="en-US" sz="1600" dirty="0">
                <a:solidFill>
                  <a:srgbClr val="FF0000"/>
                </a:solidFill>
              </a:rPr>
              <a:t>frozen core</a:t>
            </a:r>
          </a:p>
        </p:txBody>
      </p:sp>
      <p:sp>
        <p:nvSpPr>
          <p:cNvPr id="71" name="TextBox 70">
            <a:extLst>
              <a:ext uri="{FF2B5EF4-FFF2-40B4-BE49-F238E27FC236}">
                <a16:creationId xmlns:a16="http://schemas.microsoft.com/office/drawing/2014/main" id="{45DB8FDF-9B1B-6742-A09F-8BBCDC752040}"/>
              </a:ext>
            </a:extLst>
          </p:cNvPr>
          <p:cNvSpPr txBox="1"/>
          <p:nvPr/>
        </p:nvSpPr>
        <p:spPr>
          <a:xfrm>
            <a:off x="9706295" y="4572388"/>
            <a:ext cx="2125582" cy="892552"/>
          </a:xfrm>
          <a:prstGeom prst="rect">
            <a:avLst/>
          </a:prstGeom>
          <a:noFill/>
        </p:spPr>
        <p:txBody>
          <a:bodyPr wrap="none" rtlCol="0">
            <a:spAutoFit/>
          </a:bodyPr>
          <a:lstStyle/>
          <a:p>
            <a:r>
              <a:rPr lang="en-US" dirty="0">
                <a:solidFill>
                  <a:schemeClr val="accent1"/>
                </a:solidFill>
              </a:rPr>
              <a:t>  </a:t>
            </a:r>
            <a:r>
              <a:rPr lang="en-US" sz="1600" dirty="0">
                <a:solidFill>
                  <a:schemeClr val="accent1"/>
                </a:solidFill>
              </a:rPr>
              <a:t>mean field interaction</a:t>
            </a:r>
          </a:p>
          <a:p>
            <a:r>
              <a:rPr lang="en-US" sz="1600" dirty="0">
                <a:solidFill>
                  <a:schemeClr val="accent1"/>
                </a:solidFill>
              </a:rPr>
              <a:t>  with frozen electrons</a:t>
            </a:r>
          </a:p>
          <a:p>
            <a:r>
              <a:rPr lang="en-US" sz="1600" dirty="0">
                <a:solidFill>
                  <a:schemeClr val="accent1"/>
                </a:solidFill>
              </a:rPr>
              <a:t> (new term)</a:t>
            </a:r>
          </a:p>
        </p:txBody>
      </p:sp>
      <p:cxnSp>
        <p:nvCxnSpPr>
          <p:cNvPr id="73" name="Straight Arrow Connector 72">
            <a:extLst>
              <a:ext uri="{FF2B5EF4-FFF2-40B4-BE49-F238E27FC236}">
                <a16:creationId xmlns:a16="http://schemas.microsoft.com/office/drawing/2014/main" id="{957F6030-3C3B-FB45-8B42-95FF6A153DEC}"/>
              </a:ext>
            </a:extLst>
          </p:cNvPr>
          <p:cNvCxnSpPr/>
          <p:nvPr/>
        </p:nvCxnSpPr>
        <p:spPr>
          <a:xfrm flipH="1" flipV="1">
            <a:off x="9059107" y="4447538"/>
            <a:ext cx="719894" cy="3077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14710C-7861-7F44-BC2B-A74B144910F2}"/>
              </a:ext>
            </a:extLst>
          </p:cNvPr>
          <p:cNvCxnSpPr>
            <a:cxnSpLocks/>
            <a:endCxn id="68" idx="6"/>
          </p:cNvCxnSpPr>
          <p:nvPr/>
        </p:nvCxnSpPr>
        <p:spPr>
          <a:xfrm flipH="1">
            <a:off x="8573431" y="5098704"/>
            <a:ext cx="1139373" cy="13354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556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FDAB-1AEE-9B42-BC32-FC7CAB231A9E}"/>
              </a:ext>
            </a:extLst>
          </p:cNvPr>
          <p:cNvSpPr>
            <a:spLocks noGrp="1"/>
          </p:cNvSpPr>
          <p:nvPr>
            <p:ph type="title"/>
          </p:nvPr>
        </p:nvSpPr>
        <p:spPr>
          <a:xfrm>
            <a:off x="639211" y="165871"/>
            <a:ext cx="10515600" cy="766060"/>
          </a:xfrm>
        </p:spPr>
        <p:txBody>
          <a:bodyPr/>
          <a:lstStyle/>
          <a:p>
            <a:r>
              <a:rPr lang="en-US" dirty="0"/>
              <a:t>Alkali metal  hydrides </a:t>
            </a:r>
          </a:p>
        </p:txBody>
      </p:sp>
      <p:sp>
        <p:nvSpPr>
          <p:cNvPr id="46" name="Rectangle 45">
            <a:extLst>
              <a:ext uri="{FF2B5EF4-FFF2-40B4-BE49-F238E27FC236}">
                <a16:creationId xmlns:a16="http://schemas.microsoft.com/office/drawing/2014/main" id="{9A5D1765-8BE7-2C49-8F5B-F0886FADC843}"/>
              </a:ext>
            </a:extLst>
          </p:cNvPr>
          <p:cNvSpPr/>
          <p:nvPr/>
        </p:nvSpPr>
        <p:spPr>
          <a:xfrm>
            <a:off x="7969355" y="1965213"/>
            <a:ext cx="2399140" cy="1477328"/>
          </a:xfrm>
          <a:prstGeom prst="rect">
            <a:avLst/>
          </a:prstGeom>
          <a:solidFill>
            <a:schemeClr val="bg1">
              <a:lumMod val="95000"/>
            </a:schemeClr>
          </a:solidFill>
        </p:spPr>
        <p:txBody>
          <a:bodyPr wrap="square">
            <a:spAutoFit/>
          </a:bodyPr>
          <a:lstStyle/>
          <a:p>
            <a:r>
              <a:rPr lang="en-US" sz="1800" b="1" dirty="0">
                <a:solidFill>
                  <a:schemeClr val="accent2"/>
                </a:solidFill>
                <a:latin typeface="Calibri" panose="020F0502020204030204" pitchFamily="34" charset="0"/>
                <a:cs typeface="Calibri" panose="020F0502020204030204" pitchFamily="34" charset="0"/>
              </a:rPr>
              <a:t>“0” electrons:  |0000&gt;</a:t>
            </a:r>
          </a:p>
          <a:p>
            <a:r>
              <a:rPr lang="en-US" sz="1800" b="1" dirty="0">
                <a:solidFill>
                  <a:srgbClr val="FF0000"/>
                </a:solidFill>
                <a:effectLst/>
                <a:latin typeface="Calibri" panose="020F0502020204030204" pitchFamily="34" charset="0"/>
                <a:cs typeface="Calibri" panose="020F0502020204030204" pitchFamily="34" charset="0"/>
              </a:rPr>
              <a:t>”1” electron:    |0010&gt;</a:t>
            </a:r>
          </a:p>
          <a:p>
            <a:r>
              <a:rPr lang="en-US" sz="1800" b="1" dirty="0">
                <a:solidFill>
                  <a:srgbClr val="0070C0"/>
                </a:solidFill>
                <a:effectLst/>
                <a:latin typeface="Calibri" panose="020F0502020204030204" pitchFamily="34" charset="0"/>
                <a:cs typeface="Calibri" panose="020F0502020204030204" pitchFamily="34" charset="0"/>
              </a:rPr>
              <a:t>“2” electrons:  |1010&gt;</a:t>
            </a:r>
          </a:p>
          <a:p>
            <a:r>
              <a:rPr lang="en-US" sz="1800" b="1" dirty="0">
                <a:solidFill>
                  <a:schemeClr val="accent2"/>
                </a:solidFill>
                <a:latin typeface="Calibri" panose="020F0502020204030204" pitchFamily="34" charset="0"/>
                <a:cs typeface="Calibri" panose="020F0502020204030204" pitchFamily="34" charset="0"/>
              </a:rPr>
              <a:t>“3” electrons:  </a:t>
            </a:r>
            <a:r>
              <a:rPr lang="en-US" sz="1800" b="1" dirty="0">
                <a:solidFill>
                  <a:srgbClr val="00B050"/>
                </a:solidFill>
                <a:latin typeface="Calibri" panose="020F0502020204030204" pitchFamily="34" charset="0"/>
                <a:cs typeface="Calibri" panose="020F0502020204030204" pitchFamily="34" charset="0"/>
              </a:rPr>
              <a:t>|1011&gt;</a:t>
            </a:r>
          </a:p>
          <a:p>
            <a:r>
              <a:rPr lang="en-US" sz="1800" b="1" dirty="0">
                <a:latin typeface="Calibri" panose="020F0502020204030204" pitchFamily="34" charset="0"/>
                <a:cs typeface="Calibri" panose="020F0502020204030204" pitchFamily="34" charset="0"/>
              </a:rPr>
              <a:t>“4” electrons:  |1111&gt; </a:t>
            </a:r>
          </a:p>
        </p:txBody>
      </p:sp>
      <p:sp>
        <p:nvSpPr>
          <p:cNvPr id="60" name="Rectangle 59">
            <a:extLst>
              <a:ext uri="{FF2B5EF4-FFF2-40B4-BE49-F238E27FC236}">
                <a16:creationId xmlns:a16="http://schemas.microsoft.com/office/drawing/2014/main" id="{918C088A-2A4D-0841-86A5-FA82FC2E84C2}"/>
              </a:ext>
            </a:extLst>
          </p:cNvPr>
          <p:cNvSpPr/>
          <p:nvPr/>
        </p:nvSpPr>
        <p:spPr>
          <a:xfrm>
            <a:off x="1783995" y="7359240"/>
            <a:ext cx="4992072" cy="307777"/>
          </a:xfrm>
          <a:prstGeom prst="rect">
            <a:avLst/>
          </a:prstGeom>
        </p:spPr>
        <p:txBody>
          <a:bodyPr wrap="none">
            <a:spAutoFit/>
          </a:bodyPr>
          <a:lstStyle/>
          <a:p>
            <a:r>
              <a:rPr lang="en-US" b="1" dirty="0"/>
              <a:t>0.9877 |1010&gt; </a:t>
            </a:r>
            <a:r>
              <a:rPr lang="en-US" dirty="0"/>
              <a:t>-  0.1218*|0101&gt;  +0.0695*( |1001&gt; +|0110&gt;) </a:t>
            </a:r>
          </a:p>
        </p:txBody>
      </p:sp>
      <p:graphicFrame>
        <p:nvGraphicFramePr>
          <p:cNvPr id="21" name="Table 20">
            <a:extLst>
              <a:ext uri="{FF2B5EF4-FFF2-40B4-BE49-F238E27FC236}">
                <a16:creationId xmlns:a16="http://schemas.microsoft.com/office/drawing/2014/main" id="{5A0C195D-E310-0841-8882-04F790DF41EF}"/>
              </a:ext>
            </a:extLst>
          </p:cNvPr>
          <p:cNvGraphicFramePr>
            <a:graphicFrameLocks noGrp="1"/>
          </p:cNvGraphicFramePr>
          <p:nvPr>
            <p:extLst>
              <p:ext uri="{D42A27DB-BD31-4B8C-83A1-F6EECF244321}">
                <p14:modId xmlns:p14="http://schemas.microsoft.com/office/powerpoint/2010/main" val="4095883777"/>
              </p:ext>
            </p:extLst>
          </p:nvPr>
        </p:nvGraphicFramePr>
        <p:xfrm>
          <a:off x="2624492" y="1871022"/>
          <a:ext cx="4744064" cy="4389120"/>
        </p:xfrm>
        <a:graphic>
          <a:graphicData uri="http://schemas.openxmlformats.org/drawingml/2006/table">
            <a:tbl>
              <a:tblPr firstRow="1" bandRow="1">
                <a:tableStyleId>{5C22544A-7EE6-4342-B048-85BDC9FD1C3A}</a:tableStyleId>
              </a:tblPr>
              <a:tblGrid>
                <a:gridCol w="296504">
                  <a:extLst>
                    <a:ext uri="{9D8B030D-6E8A-4147-A177-3AD203B41FA5}">
                      <a16:colId xmlns:a16="http://schemas.microsoft.com/office/drawing/2014/main" val="2341523818"/>
                    </a:ext>
                  </a:extLst>
                </a:gridCol>
                <a:gridCol w="296504">
                  <a:extLst>
                    <a:ext uri="{9D8B030D-6E8A-4147-A177-3AD203B41FA5}">
                      <a16:colId xmlns:a16="http://schemas.microsoft.com/office/drawing/2014/main" val="1573460432"/>
                    </a:ext>
                  </a:extLst>
                </a:gridCol>
                <a:gridCol w="296504">
                  <a:extLst>
                    <a:ext uri="{9D8B030D-6E8A-4147-A177-3AD203B41FA5}">
                      <a16:colId xmlns:a16="http://schemas.microsoft.com/office/drawing/2014/main" val="1282239082"/>
                    </a:ext>
                  </a:extLst>
                </a:gridCol>
                <a:gridCol w="296504">
                  <a:extLst>
                    <a:ext uri="{9D8B030D-6E8A-4147-A177-3AD203B41FA5}">
                      <a16:colId xmlns:a16="http://schemas.microsoft.com/office/drawing/2014/main" val="4097754073"/>
                    </a:ext>
                  </a:extLst>
                </a:gridCol>
                <a:gridCol w="296504">
                  <a:extLst>
                    <a:ext uri="{9D8B030D-6E8A-4147-A177-3AD203B41FA5}">
                      <a16:colId xmlns:a16="http://schemas.microsoft.com/office/drawing/2014/main" val="2890835542"/>
                    </a:ext>
                  </a:extLst>
                </a:gridCol>
                <a:gridCol w="296504">
                  <a:extLst>
                    <a:ext uri="{9D8B030D-6E8A-4147-A177-3AD203B41FA5}">
                      <a16:colId xmlns:a16="http://schemas.microsoft.com/office/drawing/2014/main" val="2657218077"/>
                    </a:ext>
                  </a:extLst>
                </a:gridCol>
                <a:gridCol w="296504">
                  <a:extLst>
                    <a:ext uri="{9D8B030D-6E8A-4147-A177-3AD203B41FA5}">
                      <a16:colId xmlns:a16="http://schemas.microsoft.com/office/drawing/2014/main" val="4031552741"/>
                    </a:ext>
                  </a:extLst>
                </a:gridCol>
                <a:gridCol w="296504">
                  <a:extLst>
                    <a:ext uri="{9D8B030D-6E8A-4147-A177-3AD203B41FA5}">
                      <a16:colId xmlns:a16="http://schemas.microsoft.com/office/drawing/2014/main" val="1339230744"/>
                    </a:ext>
                  </a:extLst>
                </a:gridCol>
                <a:gridCol w="296504">
                  <a:extLst>
                    <a:ext uri="{9D8B030D-6E8A-4147-A177-3AD203B41FA5}">
                      <a16:colId xmlns:a16="http://schemas.microsoft.com/office/drawing/2014/main" val="4055404309"/>
                    </a:ext>
                  </a:extLst>
                </a:gridCol>
                <a:gridCol w="296504">
                  <a:extLst>
                    <a:ext uri="{9D8B030D-6E8A-4147-A177-3AD203B41FA5}">
                      <a16:colId xmlns:a16="http://schemas.microsoft.com/office/drawing/2014/main" val="680100556"/>
                    </a:ext>
                  </a:extLst>
                </a:gridCol>
                <a:gridCol w="296504">
                  <a:extLst>
                    <a:ext uri="{9D8B030D-6E8A-4147-A177-3AD203B41FA5}">
                      <a16:colId xmlns:a16="http://schemas.microsoft.com/office/drawing/2014/main" val="589707297"/>
                    </a:ext>
                  </a:extLst>
                </a:gridCol>
                <a:gridCol w="296504">
                  <a:extLst>
                    <a:ext uri="{9D8B030D-6E8A-4147-A177-3AD203B41FA5}">
                      <a16:colId xmlns:a16="http://schemas.microsoft.com/office/drawing/2014/main" val="3924587621"/>
                    </a:ext>
                  </a:extLst>
                </a:gridCol>
                <a:gridCol w="296504">
                  <a:extLst>
                    <a:ext uri="{9D8B030D-6E8A-4147-A177-3AD203B41FA5}">
                      <a16:colId xmlns:a16="http://schemas.microsoft.com/office/drawing/2014/main" val="1994557172"/>
                    </a:ext>
                  </a:extLst>
                </a:gridCol>
                <a:gridCol w="296504">
                  <a:extLst>
                    <a:ext uri="{9D8B030D-6E8A-4147-A177-3AD203B41FA5}">
                      <a16:colId xmlns:a16="http://schemas.microsoft.com/office/drawing/2014/main" val="424387590"/>
                    </a:ext>
                  </a:extLst>
                </a:gridCol>
                <a:gridCol w="296504">
                  <a:extLst>
                    <a:ext uri="{9D8B030D-6E8A-4147-A177-3AD203B41FA5}">
                      <a16:colId xmlns:a16="http://schemas.microsoft.com/office/drawing/2014/main" val="2593842462"/>
                    </a:ext>
                  </a:extLst>
                </a:gridCol>
                <a:gridCol w="296504">
                  <a:extLst>
                    <a:ext uri="{9D8B030D-6E8A-4147-A177-3AD203B41FA5}">
                      <a16:colId xmlns:a16="http://schemas.microsoft.com/office/drawing/2014/main" val="4247028641"/>
                    </a:ext>
                  </a:extLst>
                </a:gridCol>
              </a:tblGrid>
              <a:tr h="272738">
                <a:tc>
                  <a:txBody>
                    <a:bodyPr/>
                    <a:lstStyle/>
                    <a:p>
                      <a:endParaRPr lang="en-US" sz="1200" dirty="0">
                        <a:solidFill>
                          <a:schemeClr val="accent2"/>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solidFill>
                  </a:tcPr>
                </a:tc>
                <a:tc>
                  <a:txBody>
                    <a:bodyPr/>
                    <a:lstStyle/>
                    <a:p>
                      <a:endParaRPr lang="en-US" sz="1200" dirty="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dirty="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dirty="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dirty="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dirty="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dirty="0">
                        <a:solidFill>
                          <a:schemeClr val="accent2"/>
                        </a:solidFill>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200" dirty="0">
                        <a:solidFill>
                          <a:schemeClr val="accent2"/>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73977721"/>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dirty="0">
                        <a:solidFill>
                          <a:schemeClr val="accent2"/>
                        </a:solidFill>
                      </a:endParaRPr>
                    </a:p>
                  </a:txBody>
                  <a:tcPr>
                    <a:solidFill>
                      <a:srgbClr val="FF0000"/>
                    </a:solidFill>
                  </a:tcPr>
                </a:tc>
                <a:tc>
                  <a:txBody>
                    <a:bodyPr/>
                    <a:lstStyle/>
                    <a:p>
                      <a:endParaRPr lang="en-US" sz="1200" dirty="0">
                        <a:solidFill>
                          <a:schemeClr val="accent2"/>
                        </a:solidFill>
                      </a:endParaRPr>
                    </a:p>
                  </a:txBody>
                  <a:tcPr>
                    <a:solidFill>
                      <a:srgbClr val="FF0000"/>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874042562"/>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rgbClr val="FF0000"/>
                    </a:solidFill>
                  </a:tcPr>
                </a:tc>
                <a:tc>
                  <a:txBody>
                    <a:bodyPr/>
                    <a:lstStyle/>
                    <a:p>
                      <a:endParaRPr lang="en-US" sz="1200" dirty="0">
                        <a:solidFill>
                          <a:schemeClr val="accent2"/>
                        </a:solidFill>
                      </a:endParaRPr>
                    </a:p>
                  </a:txBody>
                  <a:tcPr>
                    <a:solidFill>
                      <a:srgbClr val="FF0000"/>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276034345"/>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rgbClr val="FF0000"/>
                    </a:solidFill>
                  </a:tcPr>
                </a:tc>
                <a:tc>
                  <a:txBody>
                    <a:bodyPr/>
                    <a:lstStyle/>
                    <a:p>
                      <a:endParaRPr lang="en-US" sz="1200">
                        <a:solidFill>
                          <a:schemeClr val="accent2"/>
                        </a:solidFill>
                      </a:endParaRPr>
                    </a:p>
                  </a:txBody>
                  <a:tcPr>
                    <a:solidFill>
                      <a:srgbClr val="FF0000"/>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420889494"/>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rgbClr val="FF0000"/>
                    </a:solidFill>
                  </a:tcPr>
                </a:tc>
                <a:tc>
                  <a:txBody>
                    <a:bodyPr/>
                    <a:lstStyle/>
                    <a:p>
                      <a:endParaRPr lang="en-US" sz="1200" dirty="0">
                        <a:solidFill>
                          <a:schemeClr val="accent2"/>
                        </a:solidFill>
                      </a:endParaRPr>
                    </a:p>
                  </a:txBody>
                  <a:tcPr>
                    <a:solidFill>
                      <a:srgbClr val="FF0000"/>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760161710"/>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887879135"/>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067305731"/>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250137420"/>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248877036"/>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accent1">
                        <a:lumMod val="60000"/>
                        <a:lumOff val="40000"/>
                      </a:schemeClr>
                    </a:solidFill>
                  </a:tcPr>
                </a:tc>
                <a:tc>
                  <a:txBody>
                    <a:bodyPr/>
                    <a:lstStyle/>
                    <a:p>
                      <a:endParaRPr lang="en-US" sz="120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605106527"/>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accent1">
                        <a:lumMod val="60000"/>
                        <a:lumOff val="40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818777085"/>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rgbClr val="92D050"/>
                    </a:solidFill>
                  </a:tcPr>
                </a:tc>
                <a:tc>
                  <a:txBody>
                    <a:bodyPr/>
                    <a:lstStyle/>
                    <a:p>
                      <a:endParaRPr lang="en-US" sz="1200" dirty="0">
                        <a:solidFill>
                          <a:schemeClr val="accent2"/>
                        </a:solidFill>
                      </a:endParaRPr>
                    </a:p>
                  </a:txBody>
                  <a:tcPr>
                    <a:solidFill>
                      <a:srgbClr val="92D050"/>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776469829"/>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rgbClr val="92D050"/>
                    </a:solidFill>
                  </a:tcPr>
                </a:tc>
                <a:tc>
                  <a:txBody>
                    <a:bodyPr/>
                    <a:lstStyle/>
                    <a:p>
                      <a:endParaRPr lang="en-US" sz="1200" dirty="0">
                        <a:solidFill>
                          <a:schemeClr val="accent2"/>
                        </a:solidFill>
                      </a:endParaRPr>
                    </a:p>
                  </a:txBody>
                  <a:tcPr>
                    <a:solidFill>
                      <a:srgbClr val="92D050"/>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97308297"/>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rgbClr val="92D050"/>
                        </a:solidFill>
                      </a:endParaRPr>
                    </a:p>
                  </a:txBody>
                  <a:tcPr>
                    <a:solidFill>
                      <a:srgbClr val="92D050"/>
                    </a:solidFill>
                  </a:tcPr>
                </a:tc>
                <a:tc>
                  <a:txBody>
                    <a:bodyPr/>
                    <a:lstStyle/>
                    <a:p>
                      <a:endParaRPr lang="en-US" sz="1200" dirty="0">
                        <a:solidFill>
                          <a:srgbClr val="92D050"/>
                        </a:solidFill>
                      </a:endParaRPr>
                    </a:p>
                  </a:txBody>
                  <a:tcPr>
                    <a:solidFill>
                      <a:srgbClr val="92D050"/>
                    </a:solidFill>
                  </a:tcPr>
                </a:tc>
                <a:tc>
                  <a:txBody>
                    <a:bodyPr/>
                    <a:lstStyle/>
                    <a:p>
                      <a:endParaRPr lang="en-US" sz="1200" dirty="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097503529"/>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a:solidFill>
                          <a:schemeClr val="accent2"/>
                        </a:solidFill>
                      </a:endParaRPr>
                    </a:p>
                  </a:txBody>
                  <a:tcPr>
                    <a:solidFill>
                      <a:schemeClr val="bg1">
                        <a:lumMod val="95000"/>
                      </a:schemeClr>
                    </a:solidFill>
                  </a:tcPr>
                </a:tc>
                <a:tc>
                  <a:txBody>
                    <a:bodyPr/>
                    <a:lstStyle/>
                    <a:p>
                      <a:endParaRPr lang="en-US" sz="1200" dirty="0">
                        <a:solidFill>
                          <a:schemeClr val="accent2"/>
                        </a:solidFill>
                      </a:endParaRPr>
                    </a:p>
                  </a:txBody>
                  <a:tcPr>
                    <a:solidFill>
                      <a:schemeClr val="bg1">
                        <a:lumMod val="95000"/>
                      </a:schemeClr>
                    </a:solidFill>
                  </a:tcPr>
                </a:tc>
                <a:tc>
                  <a:txBody>
                    <a:bodyPr/>
                    <a:lstStyle/>
                    <a:p>
                      <a:endParaRPr lang="en-US" sz="1200" dirty="0">
                        <a:solidFill>
                          <a:srgbClr val="92D050"/>
                        </a:solidFill>
                      </a:endParaRPr>
                    </a:p>
                  </a:txBody>
                  <a:tcPr>
                    <a:solidFill>
                      <a:srgbClr val="92D050"/>
                    </a:solidFill>
                  </a:tcPr>
                </a:tc>
                <a:tc>
                  <a:txBody>
                    <a:bodyPr/>
                    <a:lstStyle/>
                    <a:p>
                      <a:endParaRPr lang="en-US" sz="1200" dirty="0">
                        <a:solidFill>
                          <a:srgbClr val="92D050"/>
                        </a:solidFill>
                      </a:endParaRPr>
                    </a:p>
                  </a:txBody>
                  <a:tcPr>
                    <a:solidFill>
                      <a:srgbClr val="92D050"/>
                    </a:solidFill>
                  </a:tcPr>
                </a:tc>
                <a:tc>
                  <a:txBody>
                    <a:bodyPr/>
                    <a:lstStyle/>
                    <a:p>
                      <a:endParaRPr lang="en-US" sz="1200" dirty="0">
                        <a:solidFill>
                          <a:schemeClr val="accent2"/>
                        </a:solidFill>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79989947"/>
                  </a:ext>
                </a:extLst>
              </a:tr>
              <a:tr h="272738">
                <a:tc>
                  <a:txBody>
                    <a:bodyPr/>
                    <a:lstStyle/>
                    <a:p>
                      <a:endParaRPr lang="en-US" sz="1200">
                        <a:solidFill>
                          <a:schemeClr val="accent2"/>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dirty="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dirty="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dirty="0">
                        <a:solidFill>
                          <a:schemeClr val="accent2"/>
                        </a:solidFill>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200" dirty="0">
                        <a:solidFill>
                          <a:schemeClr val="accent2"/>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34887080"/>
                  </a:ext>
                </a:extLst>
              </a:tr>
            </a:tbl>
          </a:graphicData>
        </a:graphic>
      </p:graphicFrame>
      <p:sp>
        <p:nvSpPr>
          <p:cNvPr id="23" name="TextBox 22">
            <a:extLst>
              <a:ext uri="{FF2B5EF4-FFF2-40B4-BE49-F238E27FC236}">
                <a16:creationId xmlns:a16="http://schemas.microsoft.com/office/drawing/2014/main" id="{0E71D647-299E-D34D-BF13-8D5478F99F8A}"/>
              </a:ext>
            </a:extLst>
          </p:cNvPr>
          <p:cNvSpPr txBox="1"/>
          <p:nvPr/>
        </p:nvSpPr>
        <p:spPr>
          <a:xfrm>
            <a:off x="1730037" y="1840390"/>
            <a:ext cx="723275" cy="307777"/>
          </a:xfrm>
          <a:prstGeom prst="rect">
            <a:avLst/>
          </a:prstGeom>
          <a:noFill/>
        </p:spPr>
        <p:txBody>
          <a:bodyPr wrap="none" rtlCol="0">
            <a:spAutoFit/>
          </a:bodyPr>
          <a:lstStyle/>
          <a:p>
            <a:r>
              <a:rPr lang="en-US" sz="1400" dirty="0"/>
              <a:t>|0000&gt;</a:t>
            </a:r>
          </a:p>
        </p:txBody>
      </p:sp>
      <p:sp>
        <p:nvSpPr>
          <p:cNvPr id="68" name="TextBox 67">
            <a:extLst>
              <a:ext uri="{FF2B5EF4-FFF2-40B4-BE49-F238E27FC236}">
                <a16:creationId xmlns:a16="http://schemas.microsoft.com/office/drawing/2014/main" id="{158B2C06-09FE-A14E-A4AB-860E8A648290}"/>
              </a:ext>
            </a:extLst>
          </p:cNvPr>
          <p:cNvSpPr txBox="1"/>
          <p:nvPr/>
        </p:nvSpPr>
        <p:spPr>
          <a:xfrm>
            <a:off x="1726850" y="2157170"/>
            <a:ext cx="768159" cy="307777"/>
          </a:xfrm>
          <a:prstGeom prst="rect">
            <a:avLst/>
          </a:prstGeom>
          <a:noFill/>
        </p:spPr>
        <p:txBody>
          <a:bodyPr wrap="none" rtlCol="0">
            <a:spAutoFit/>
          </a:bodyPr>
          <a:lstStyle/>
          <a:p>
            <a:r>
              <a:rPr lang="en-US" sz="1400" dirty="0">
                <a:solidFill>
                  <a:srgbClr val="C00000"/>
                </a:solidFill>
              </a:rPr>
              <a:t>|10,00&gt;</a:t>
            </a:r>
          </a:p>
        </p:txBody>
      </p:sp>
      <p:sp>
        <p:nvSpPr>
          <p:cNvPr id="29" name="Rectangle 28">
            <a:extLst>
              <a:ext uri="{FF2B5EF4-FFF2-40B4-BE49-F238E27FC236}">
                <a16:creationId xmlns:a16="http://schemas.microsoft.com/office/drawing/2014/main" id="{1236F47C-EE79-8B4E-8A55-F3F90D8FF0ED}"/>
              </a:ext>
            </a:extLst>
          </p:cNvPr>
          <p:cNvSpPr/>
          <p:nvPr/>
        </p:nvSpPr>
        <p:spPr>
          <a:xfrm>
            <a:off x="3533880" y="2307499"/>
            <a:ext cx="1462644" cy="369332"/>
          </a:xfrm>
          <a:prstGeom prst="rect">
            <a:avLst/>
          </a:prstGeom>
        </p:spPr>
        <p:txBody>
          <a:bodyPr wrap="none">
            <a:spAutoFit/>
          </a:bodyPr>
          <a:lstStyle/>
          <a:p>
            <a:r>
              <a:rPr lang="en-US" b="1" dirty="0">
                <a:solidFill>
                  <a:srgbClr val="FF0000"/>
                </a:solidFill>
                <a:latin typeface="Calibri" panose="020F0502020204030204" pitchFamily="34" charset="0"/>
                <a:cs typeface="Calibri" panose="020F0502020204030204" pitchFamily="34" charset="0"/>
              </a:rPr>
              <a:t>”1” electron: </a:t>
            </a:r>
            <a:endParaRPr lang="en-US" dirty="0"/>
          </a:p>
        </p:txBody>
      </p:sp>
      <p:sp>
        <p:nvSpPr>
          <p:cNvPr id="31" name="Rectangle 30">
            <a:extLst>
              <a:ext uri="{FF2B5EF4-FFF2-40B4-BE49-F238E27FC236}">
                <a16:creationId xmlns:a16="http://schemas.microsoft.com/office/drawing/2014/main" id="{F06A9A50-815B-244F-8CC1-0F8C7EB7B190}"/>
              </a:ext>
            </a:extLst>
          </p:cNvPr>
          <p:cNvSpPr/>
          <p:nvPr/>
        </p:nvSpPr>
        <p:spPr>
          <a:xfrm>
            <a:off x="2858924" y="1799568"/>
            <a:ext cx="1554015" cy="369332"/>
          </a:xfrm>
          <a:prstGeom prst="rect">
            <a:avLst/>
          </a:prstGeom>
        </p:spPr>
        <p:txBody>
          <a:bodyPr wrap="none">
            <a:spAutoFit/>
          </a:bodyPr>
          <a:lstStyle/>
          <a:p>
            <a:r>
              <a:rPr lang="en-US" b="1" dirty="0">
                <a:solidFill>
                  <a:schemeClr val="accent2"/>
                </a:solidFill>
                <a:latin typeface="Calibri" panose="020F0502020204030204" pitchFamily="34" charset="0"/>
                <a:cs typeface="Calibri" panose="020F0502020204030204" pitchFamily="34" charset="0"/>
              </a:rPr>
              <a:t>“0” electrons: </a:t>
            </a:r>
            <a:endParaRPr lang="en-US" dirty="0"/>
          </a:p>
        </p:txBody>
      </p:sp>
      <p:sp>
        <p:nvSpPr>
          <p:cNvPr id="32" name="Rectangle 31">
            <a:extLst>
              <a:ext uri="{FF2B5EF4-FFF2-40B4-BE49-F238E27FC236}">
                <a16:creationId xmlns:a16="http://schemas.microsoft.com/office/drawing/2014/main" id="{0C1543C5-67E2-1B4C-AF1E-8FF89BCB701C}"/>
              </a:ext>
            </a:extLst>
          </p:cNvPr>
          <p:cNvSpPr/>
          <p:nvPr/>
        </p:nvSpPr>
        <p:spPr>
          <a:xfrm>
            <a:off x="4412939" y="3158684"/>
            <a:ext cx="1554015" cy="369332"/>
          </a:xfrm>
          <a:prstGeom prst="rect">
            <a:avLst/>
          </a:prstGeom>
        </p:spPr>
        <p:txBody>
          <a:bodyPr wrap="none">
            <a:spAutoFit/>
          </a:bodyPr>
          <a:lstStyle/>
          <a:p>
            <a:r>
              <a:rPr lang="en-US" b="1" dirty="0">
                <a:solidFill>
                  <a:srgbClr val="0070C0"/>
                </a:solidFill>
                <a:latin typeface="Calibri" panose="020F0502020204030204" pitchFamily="34" charset="0"/>
                <a:cs typeface="Calibri" panose="020F0502020204030204" pitchFamily="34" charset="0"/>
              </a:rPr>
              <a:t>“2” electrons: </a:t>
            </a:r>
            <a:endParaRPr lang="en-US" dirty="0"/>
          </a:p>
        </p:txBody>
      </p:sp>
      <p:sp>
        <p:nvSpPr>
          <p:cNvPr id="33" name="Rectangle 32">
            <a:extLst>
              <a:ext uri="{FF2B5EF4-FFF2-40B4-BE49-F238E27FC236}">
                <a16:creationId xmlns:a16="http://schemas.microsoft.com/office/drawing/2014/main" id="{5E37E42A-8A62-FB43-8BB8-820389D000EB}"/>
              </a:ext>
            </a:extLst>
          </p:cNvPr>
          <p:cNvSpPr/>
          <p:nvPr/>
        </p:nvSpPr>
        <p:spPr>
          <a:xfrm>
            <a:off x="4951274" y="5406165"/>
            <a:ext cx="1554015" cy="369332"/>
          </a:xfrm>
          <a:prstGeom prst="rect">
            <a:avLst/>
          </a:prstGeom>
        </p:spPr>
        <p:txBody>
          <a:bodyPr wrap="none">
            <a:spAutoFit/>
          </a:bodyPr>
          <a:lstStyle/>
          <a:p>
            <a:r>
              <a:rPr lang="en-US" b="1" dirty="0">
                <a:solidFill>
                  <a:schemeClr val="accent2"/>
                </a:solidFill>
                <a:latin typeface="Calibri" panose="020F0502020204030204" pitchFamily="34" charset="0"/>
                <a:cs typeface="Calibri" panose="020F0502020204030204" pitchFamily="34" charset="0"/>
              </a:rPr>
              <a:t>“3” electrons: </a:t>
            </a:r>
            <a:endParaRPr lang="en-US" dirty="0"/>
          </a:p>
        </p:txBody>
      </p:sp>
      <p:sp>
        <p:nvSpPr>
          <p:cNvPr id="34" name="Rectangle 33">
            <a:extLst>
              <a:ext uri="{FF2B5EF4-FFF2-40B4-BE49-F238E27FC236}">
                <a16:creationId xmlns:a16="http://schemas.microsoft.com/office/drawing/2014/main" id="{51A2F9B1-F70C-154D-BBBB-6A4D738D8E44}"/>
              </a:ext>
            </a:extLst>
          </p:cNvPr>
          <p:cNvSpPr/>
          <p:nvPr/>
        </p:nvSpPr>
        <p:spPr>
          <a:xfrm>
            <a:off x="5551805" y="5924115"/>
            <a:ext cx="1554015" cy="369332"/>
          </a:xfrm>
          <a:prstGeom prst="rect">
            <a:avLst/>
          </a:prstGeom>
        </p:spPr>
        <p:txBody>
          <a:bodyPr wrap="none">
            <a:spAutoFit/>
          </a:bodyPr>
          <a:lstStyle/>
          <a:p>
            <a:r>
              <a:rPr lang="en-US" b="1" dirty="0">
                <a:latin typeface="Calibri" panose="020F0502020204030204" pitchFamily="34" charset="0"/>
                <a:cs typeface="Calibri" panose="020F0502020204030204" pitchFamily="34" charset="0"/>
              </a:rPr>
              <a:t>“4” electrons: </a:t>
            </a:r>
            <a:endParaRPr lang="en-US" dirty="0"/>
          </a:p>
        </p:txBody>
      </p:sp>
      <p:sp>
        <p:nvSpPr>
          <p:cNvPr id="38" name="Rectangle 37">
            <a:extLst>
              <a:ext uri="{FF2B5EF4-FFF2-40B4-BE49-F238E27FC236}">
                <a16:creationId xmlns:a16="http://schemas.microsoft.com/office/drawing/2014/main" id="{0AA4060F-8881-4D44-BD2F-F42BD8B5A294}"/>
              </a:ext>
            </a:extLst>
          </p:cNvPr>
          <p:cNvSpPr/>
          <p:nvPr/>
        </p:nvSpPr>
        <p:spPr>
          <a:xfrm>
            <a:off x="1035419" y="1011170"/>
            <a:ext cx="3957837" cy="461665"/>
          </a:xfrm>
          <a:prstGeom prst="rect">
            <a:avLst/>
          </a:prstGeom>
        </p:spPr>
        <p:txBody>
          <a:bodyPr wrap="square">
            <a:spAutoFit/>
          </a:bodyPr>
          <a:lstStyle/>
          <a:p>
            <a:r>
              <a:rPr lang="en-US" sz="2400" dirty="0">
                <a:solidFill>
                  <a:schemeClr val="accent1"/>
                </a:solidFill>
                <a:latin typeface="Calibri" panose="020F0502020204030204" pitchFamily="34" charset="0"/>
                <a:cs typeface="Calibri" panose="020F0502020204030204" pitchFamily="34" charset="0"/>
              </a:rPr>
              <a:t>Spin notation:  |</a:t>
            </a:r>
            <a:r>
              <a:rPr lang="en-US" dirty="0">
                <a:solidFill>
                  <a:schemeClr val="accent1"/>
                </a:solidFill>
                <a:latin typeface="Calibri" panose="020F0502020204030204" pitchFamily="34" charset="0"/>
                <a:cs typeface="Calibri" panose="020F0502020204030204" pitchFamily="34" charset="0"/>
              </a:rPr>
              <a:t>↑↑,↓↓</a:t>
            </a:r>
            <a:r>
              <a:rPr lang="en-US" sz="2400" dirty="0">
                <a:solidFill>
                  <a:schemeClr val="accent1"/>
                </a:solidFill>
                <a:latin typeface="Calibri" panose="020F0502020204030204" pitchFamily="34" charset="0"/>
                <a:cs typeface="Calibri" panose="020F0502020204030204" pitchFamily="34" charset="0"/>
              </a:rPr>
              <a:t>&gt;</a:t>
            </a:r>
            <a:endParaRPr lang="en-US" dirty="0">
              <a:solidFill>
                <a:schemeClr val="accent1"/>
              </a:solidFill>
            </a:endParaRPr>
          </a:p>
        </p:txBody>
      </p:sp>
      <p:sp>
        <p:nvSpPr>
          <p:cNvPr id="39" name="Rectangle 38">
            <a:extLst>
              <a:ext uri="{FF2B5EF4-FFF2-40B4-BE49-F238E27FC236}">
                <a16:creationId xmlns:a16="http://schemas.microsoft.com/office/drawing/2014/main" id="{174FECD0-7613-EA48-B086-D1D3DEF105AA}"/>
              </a:ext>
            </a:extLst>
          </p:cNvPr>
          <p:cNvSpPr/>
          <p:nvPr/>
        </p:nvSpPr>
        <p:spPr>
          <a:xfrm>
            <a:off x="1722316" y="2328452"/>
            <a:ext cx="768159" cy="307777"/>
          </a:xfrm>
          <a:prstGeom prst="rect">
            <a:avLst/>
          </a:prstGeom>
        </p:spPr>
        <p:txBody>
          <a:bodyPr wrap="none">
            <a:spAutoFit/>
          </a:bodyPr>
          <a:lstStyle/>
          <a:p>
            <a:r>
              <a:rPr lang="en-US" sz="1400" dirty="0">
                <a:solidFill>
                  <a:srgbClr val="C00000"/>
                </a:solidFill>
              </a:rPr>
              <a:t>|01,00&gt;</a:t>
            </a:r>
          </a:p>
        </p:txBody>
      </p:sp>
      <p:sp>
        <p:nvSpPr>
          <p:cNvPr id="69" name="Rectangle 68">
            <a:extLst>
              <a:ext uri="{FF2B5EF4-FFF2-40B4-BE49-F238E27FC236}">
                <a16:creationId xmlns:a16="http://schemas.microsoft.com/office/drawing/2014/main" id="{793B698A-42A7-274F-806E-BF987201F24A}"/>
              </a:ext>
            </a:extLst>
          </p:cNvPr>
          <p:cNvSpPr/>
          <p:nvPr/>
        </p:nvSpPr>
        <p:spPr>
          <a:xfrm>
            <a:off x="1730036" y="2691977"/>
            <a:ext cx="768159" cy="307777"/>
          </a:xfrm>
          <a:prstGeom prst="rect">
            <a:avLst/>
          </a:prstGeom>
        </p:spPr>
        <p:txBody>
          <a:bodyPr wrap="none">
            <a:spAutoFit/>
          </a:bodyPr>
          <a:lstStyle/>
          <a:p>
            <a:r>
              <a:rPr lang="en-US" sz="1400" dirty="0">
                <a:solidFill>
                  <a:srgbClr val="C00000"/>
                </a:solidFill>
              </a:rPr>
              <a:t>|00,10&gt;</a:t>
            </a:r>
          </a:p>
        </p:txBody>
      </p:sp>
      <p:sp>
        <p:nvSpPr>
          <p:cNvPr id="70" name="Rectangle 69">
            <a:extLst>
              <a:ext uri="{FF2B5EF4-FFF2-40B4-BE49-F238E27FC236}">
                <a16:creationId xmlns:a16="http://schemas.microsoft.com/office/drawing/2014/main" id="{A2645C27-2E11-8841-AC18-3358BA56E6C2}"/>
              </a:ext>
            </a:extLst>
          </p:cNvPr>
          <p:cNvSpPr/>
          <p:nvPr/>
        </p:nvSpPr>
        <p:spPr>
          <a:xfrm>
            <a:off x="1722316" y="2865584"/>
            <a:ext cx="768159" cy="307777"/>
          </a:xfrm>
          <a:prstGeom prst="rect">
            <a:avLst/>
          </a:prstGeom>
        </p:spPr>
        <p:txBody>
          <a:bodyPr wrap="none">
            <a:spAutoFit/>
          </a:bodyPr>
          <a:lstStyle/>
          <a:p>
            <a:r>
              <a:rPr lang="en-US" sz="1400" dirty="0">
                <a:solidFill>
                  <a:srgbClr val="C00000"/>
                </a:solidFill>
              </a:rPr>
              <a:t>|00,01&gt;</a:t>
            </a:r>
          </a:p>
        </p:txBody>
      </p:sp>
      <p:sp>
        <p:nvSpPr>
          <p:cNvPr id="71" name="Rectangle 70">
            <a:extLst>
              <a:ext uri="{FF2B5EF4-FFF2-40B4-BE49-F238E27FC236}">
                <a16:creationId xmlns:a16="http://schemas.microsoft.com/office/drawing/2014/main" id="{3F9919FF-6E2E-484C-953D-D7A7B0F46DA8}"/>
              </a:ext>
            </a:extLst>
          </p:cNvPr>
          <p:cNvSpPr/>
          <p:nvPr/>
        </p:nvSpPr>
        <p:spPr>
          <a:xfrm>
            <a:off x="1719637" y="3977348"/>
            <a:ext cx="768159" cy="307777"/>
          </a:xfrm>
          <a:prstGeom prst="rect">
            <a:avLst/>
          </a:prstGeom>
        </p:spPr>
        <p:txBody>
          <a:bodyPr wrap="none">
            <a:spAutoFit/>
          </a:bodyPr>
          <a:lstStyle/>
          <a:p>
            <a:r>
              <a:rPr lang="en-US" sz="1400" dirty="0">
                <a:solidFill>
                  <a:schemeClr val="accent1"/>
                </a:solidFill>
              </a:rPr>
              <a:t>|01,10&gt;</a:t>
            </a:r>
          </a:p>
        </p:txBody>
      </p:sp>
      <p:sp>
        <p:nvSpPr>
          <p:cNvPr id="41" name="TextBox 40">
            <a:extLst>
              <a:ext uri="{FF2B5EF4-FFF2-40B4-BE49-F238E27FC236}">
                <a16:creationId xmlns:a16="http://schemas.microsoft.com/office/drawing/2014/main" id="{5C301D2E-74F0-2243-895F-68E4F282DCD5}"/>
              </a:ext>
            </a:extLst>
          </p:cNvPr>
          <p:cNvSpPr txBox="1"/>
          <p:nvPr/>
        </p:nvSpPr>
        <p:spPr>
          <a:xfrm>
            <a:off x="1053101" y="1426114"/>
            <a:ext cx="570990" cy="369332"/>
          </a:xfrm>
          <a:prstGeom prst="rect">
            <a:avLst/>
          </a:prstGeom>
          <a:noFill/>
        </p:spPr>
        <p:txBody>
          <a:bodyPr wrap="none" rtlCol="0">
            <a:spAutoFit/>
          </a:bodyPr>
          <a:lstStyle/>
          <a:p>
            <a:r>
              <a:rPr lang="en-US" dirty="0"/>
              <a:t>spin</a:t>
            </a:r>
          </a:p>
        </p:txBody>
      </p:sp>
      <p:sp>
        <p:nvSpPr>
          <p:cNvPr id="72" name="TextBox 71">
            <a:extLst>
              <a:ext uri="{FF2B5EF4-FFF2-40B4-BE49-F238E27FC236}">
                <a16:creationId xmlns:a16="http://schemas.microsoft.com/office/drawing/2014/main" id="{419EF17D-FFB7-F747-8A4A-1221E90DED51}"/>
              </a:ext>
            </a:extLst>
          </p:cNvPr>
          <p:cNvSpPr txBox="1"/>
          <p:nvPr/>
        </p:nvSpPr>
        <p:spPr>
          <a:xfrm>
            <a:off x="1124834" y="2247964"/>
            <a:ext cx="508473" cy="369332"/>
          </a:xfrm>
          <a:prstGeom prst="rect">
            <a:avLst/>
          </a:prstGeom>
          <a:noFill/>
        </p:spPr>
        <p:txBody>
          <a:bodyPr wrap="none" rtlCol="0">
            <a:spAutoFit/>
          </a:bodyPr>
          <a:lstStyle/>
          <a:p>
            <a:r>
              <a:rPr lang="en-US" dirty="0"/>
              <a:t>1/2</a:t>
            </a:r>
          </a:p>
        </p:txBody>
      </p:sp>
      <p:sp>
        <p:nvSpPr>
          <p:cNvPr id="73" name="TextBox 72">
            <a:extLst>
              <a:ext uri="{FF2B5EF4-FFF2-40B4-BE49-F238E27FC236}">
                <a16:creationId xmlns:a16="http://schemas.microsoft.com/office/drawing/2014/main" id="{BAE89594-F986-2C49-B092-44F599C85C0C}"/>
              </a:ext>
            </a:extLst>
          </p:cNvPr>
          <p:cNvSpPr txBox="1"/>
          <p:nvPr/>
        </p:nvSpPr>
        <p:spPr>
          <a:xfrm>
            <a:off x="1202329" y="1840390"/>
            <a:ext cx="383846" cy="369332"/>
          </a:xfrm>
          <a:prstGeom prst="rect">
            <a:avLst/>
          </a:prstGeom>
          <a:noFill/>
        </p:spPr>
        <p:txBody>
          <a:bodyPr wrap="square" rtlCol="0">
            <a:spAutoFit/>
          </a:bodyPr>
          <a:lstStyle/>
          <a:p>
            <a:r>
              <a:rPr lang="en-US" dirty="0"/>
              <a:t>0</a:t>
            </a:r>
          </a:p>
        </p:txBody>
      </p:sp>
      <p:sp>
        <p:nvSpPr>
          <p:cNvPr id="74" name="TextBox 73">
            <a:extLst>
              <a:ext uri="{FF2B5EF4-FFF2-40B4-BE49-F238E27FC236}">
                <a16:creationId xmlns:a16="http://schemas.microsoft.com/office/drawing/2014/main" id="{17693AA7-AA25-314D-960D-19796EBE06BA}"/>
              </a:ext>
            </a:extLst>
          </p:cNvPr>
          <p:cNvSpPr txBox="1"/>
          <p:nvPr/>
        </p:nvSpPr>
        <p:spPr>
          <a:xfrm>
            <a:off x="1115618" y="2780969"/>
            <a:ext cx="508473" cy="369332"/>
          </a:xfrm>
          <a:prstGeom prst="rect">
            <a:avLst/>
          </a:prstGeom>
          <a:noFill/>
        </p:spPr>
        <p:txBody>
          <a:bodyPr wrap="none" rtlCol="0">
            <a:spAutoFit/>
          </a:bodyPr>
          <a:lstStyle/>
          <a:p>
            <a:r>
              <a:rPr lang="en-US" dirty="0"/>
              <a:t>1/2</a:t>
            </a:r>
          </a:p>
        </p:txBody>
      </p:sp>
      <p:sp>
        <p:nvSpPr>
          <p:cNvPr id="75" name="TextBox 74">
            <a:extLst>
              <a:ext uri="{FF2B5EF4-FFF2-40B4-BE49-F238E27FC236}">
                <a16:creationId xmlns:a16="http://schemas.microsoft.com/office/drawing/2014/main" id="{D4CE6B4F-D2BA-A04E-A549-79E21A45F6DB}"/>
              </a:ext>
            </a:extLst>
          </p:cNvPr>
          <p:cNvSpPr txBox="1"/>
          <p:nvPr/>
        </p:nvSpPr>
        <p:spPr>
          <a:xfrm>
            <a:off x="1238422" y="3275096"/>
            <a:ext cx="301686" cy="369332"/>
          </a:xfrm>
          <a:prstGeom prst="rect">
            <a:avLst/>
          </a:prstGeom>
          <a:noFill/>
        </p:spPr>
        <p:txBody>
          <a:bodyPr wrap="none" rtlCol="0">
            <a:spAutoFit/>
          </a:bodyPr>
          <a:lstStyle/>
          <a:p>
            <a:r>
              <a:rPr lang="en-US" dirty="0"/>
              <a:t>1</a:t>
            </a:r>
          </a:p>
        </p:txBody>
      </p:sp>
      <p:sp>
        <p:nvSpPr>
          <p:cNvPr id="76" name="Rectangle 75">
            <a:extLst>
              <a:ext uri="{FF2B5EF4-FFF2-40B4-BE49-F238E27FC236}">
                <a16:creationId xmlns:a16="http://schemas.microsoft.com/office/drawing/2014/main" id="{0851D5FF-E979-1347-BFC6-B5DD55DD6BDC}"/>
              </a:ext>
            </a:extLst>
          </p:cNvPr>
          <p:cNvSpPr/>
          <p:nvPr/>
        </p:nvSpPr>
        <p:spPr>
          <a:xfrm>
            <a:off x="1726850" y="3604189"/>
            <a:ext cx="768159" cy="307777"/>
          </a:xfrm>
          <a:prstGeom prst="rect">
            <a:avLst/>
          </a:prstGeom>
        </p:spPr>
        <p:txBody>
          <a:bodyPr wrap="none">
            <a:spAutoFit/>
          </a:bodyPr>
          <a:lstStyle/>
          <a:p>
            <a:r>
              <a:rPr lang="en-US" sz="1400" dirty="0">
                <a:solidFill>
                  <a:schemeClr val="accent1"/>
                </a:solidFill>
              </a:rPr>
              <a:t>|10,10&gt;</a:t>
            </a:r>
          </a:p>
        </p:txBody>
      </p:sp>
      <p:sp>
        <p:nvSpPr>
          <p:cNvPr id="77" name="Rectangle 76">
            <a:extLst>
              <a:ext uri="{FF2B5EF4-FFF2-40B4-BE49-F238E27FC236}">
                <a16:creationId xmlns:a16="http://schemas.microsoft.com/office/drawing/2014/main" id="{E0D6ABE9-D920-A547-B939-80689130205E}"/>
              </a:ext>
            </a:extLst>
          </p:cNvPr>
          <p:cNvSpPr/>
          <p:nvPr/>
        </p:nvSpPr>
        <p:spPr>
          <a:xfrm>
            <a:off x="1727083" y="3786727"/>
            <a:ext cx="768159" cy="307777"/>
          </a:xfrm>
          <a:prstGeom prst="rect">
            <a:avLst/>
          </a:prstGeom>
        </p:spPr>
        <p:txBody>
          <a:bodyPr wrap="none">
            <a:spAutoFit/>
          </a:bodyPr>
          <a:lstStyle/>
          <a:p>
            <a:r>
              <a:rPr lang="en-US" sz="1400" dirty="0">
                <a:solidFill>
                  <a:schemeClr val="accent1"/>
                </a:solidFill>
              </a:rPr>
              <a:t>|10,01&gt;</a:t>
            </a:r>
          </a:p>
        </p:txBody>
      </p:sp>
      <p:sp>
        <p:nvSpPr>
          <p:cNvPr id="78" name="Rectangle 77">
            <a:extLst>
              <a:ext uri="{FF2B5EF4-FFF2-40B4-BE49-F238E27FC236}">
                <a16:creationId xmlns:a16="http://schemas.microsoft.com/office/drawing/2014/main" id="{ED14D10B-9CB2-E447-B0B4-13DD27E19A2F}"/>
              </a:ext>
            </a:extLst>
          </p:cNvPr>
          <p:cNvSpPr/>
          <p:nvPr/>
        </p:nvSpPr>
        <p:spPr>
          <a:xfrm>
            <a:off x="1733256" y="4165095"/>
            <a:ext cx="768159" cy="307777"/>
          </a:xfrm>
          <a:prstGeom prst="rect">
            <a:avLst/>
          </a:prstGeom>
        </p:spPr>
        <p:txBody>
          <a:bodyPr wrap="none">
            <a:spAutoFit/>
          </a:bodyPr>
          <a:lstStyle/>
          <a:p>
            <a:r>
              <a:rPr lang="en-US" sz="1400" dirty="0">
                <a:solidFill>
                  <a:schemeClr val="accent1"/>
                </a:solidFill>
              </a:rPr>
              <a:t>|01,01&gt;</a:t>
            </a:r>
          </a:p>
        </p:txBody>
      </p:sp>
      <p:sp>
        <p:nvSpPr>
          <p:cNvPr id="79" name="Rectangle 78">
            <a:extLst>
              <a:ext uri="{FF2B5EF4-FFF2-40B4-BE49-F238E27FC236}">
                <a16:creationId xmlns:a16="http://schemas.microsoft.com/office/drawing/2014/main" id="{F2E40C23-0B12-B949-A52F-C9076E8522F1}"/>
              </a:ext>
            </a:extLst>
          </p:cNvPr>
          <p:cNvSpPr/>
          <p:nvPr/>
        </p:nvSpPr>
        <p:spPr>
          <a:xfrm>
            <a:off x="1722315" y="3288653"/>
            <a:ext cx="768159" cy="307777"/>
          </a:xfrm>
          <a:prstGeom prst="rect">
            <a:avLst/>
          </a:prstGeom>
        </p:spPr>
        <p:txBody>
          <a:bodyPr wrap="none">
            <a:spAutoFit/>
          </a:bodyPr>
          <a:lstStyle/>
          <a:p>
            <a:r>
              <a:rPr lang="en-US" sz="1400" dirty="0">
                <a:solidFill>
                  <a:schemeClr val="accent1"/>
                </a:solidFill>
              </a:rPr>
              <a:t>|11,00&gt;</a:t>
            </a:r>
          </a:p>
        </p:txBody>
      </p:sp>
      <p:sp>
        <p:nvSpPr>
          <p:cNvPr id="80" name="Rectangle 79">
            <a:extLst>
              <a:ext uri="{FF2B5EF4-FFF2-40B4-BE49-F238E27FC236}">
                <a16:creationId xmlns:a16="http://schemas.microsoft.com/office/drawing/2014/main" id="{C8605231-6E23-0743-A782-0EDC68112FEF}"/>
              </a:ext>
            </a:extLst>
          </p:cNvPr>
          <p:cNvSpPr/>
          <p:nvPr/>
        </p:nvSpPr>
        <p:spPr>
          <a:xfrm>
            <a:off x="1730037" y="4521757"/>
            <a:ext cx="768159" cy="307777"/>
          </a:xfrm>
          <a:prstGeom prst="rect">
            <a:avLst/>
          </a:prstGeom>
        </p:spPr>
        <p:txBody>
          <a:bodyPr wrap="none">
            <a:spAutoFit/>
          </a:bodyPr>
          <a:lstStyle/>
          <a:p>
            <a:r>
              <a:rPr lang="en-US" sz="1400" dirty="0">
                <a:solidFill>
                  <a:schemeClr val="accent1"/>
                </a:solidFill>
              </a:rPr>
              <a:t>|00,11&gt;</a:t>
            </a:r>
          </a:p>
        </p:txBody>
      </p:sp>
      <p:sp>
        <p:nvSpPr>
          <p:cNvPr id="81" name="TextBox 80">
            <a:extLst>
              <a:ext uri="{FF2B5EF4-FFF2-40B4-BE49-F238E27FC236}">
                <a16:creationId xmlns:a16="http://schemas.microsoft.com/office/drawing/2014/main" id="{392D54E7-BAD9-1D45-93CA-B86949B2DDE2}"/>
              </a:ext>
            </a:extLst>
          </p:cNvPr>
          <p:cNvSpPr txBox="1"/>
          <p:nvPr/>
        </p:nvSpPr>
        <p:spPr>
          <a:xfrm>
            <a:off x="949643" y="3873593"/>
            <a:ext cx="639919" cy="369332"/>
          </a:xfrm>
          <a:prstGeom prst="rect">
            <a:avLst/>
          </a:prstGeom>
          <a:noFill/>
        </p:spPr>
        <p:txBody>
          <a:bodyPr wrap="none" rtlCol="0">
            <a:spAutoFit/>
          </a:bodyPr>
          <a:lstStyle/>
          <a:p>
            <a:r>
              <a:rPr lang="en-US" dirty="0"/>
              <a:t>0 + 1</a:t>
            </a:r>
          </a:p>
        </p:txBody>
      </p:sp>
      <p:sp>
        <p:nvSpPr>
          <p:cNvPr id="82" name="TextBox 81">
            <a:extLst>
              <a:ext uri="{FF2B5EF4-FFF2-40B4-BE49-F238E27FC236}">
                <a16:creationId xmlns:a16="http://schemas.microsoft.com/office/drawing/2014/main" id="{ADA3EFDB-9467-6D4E-BDE8-13A4CE328CD8}"/>
              </a:ext>
            </a:extLst>
          </p:cNvPr>
          <p:cNvSpPr txBox="1"/>
          <p:nvPr/>
        </p:nvSpPr>
        <p:spPr>
          <a:xfrm>
            <a:off x="1548833" y="2138409"/>
            <a:ext cx="296876" cy="523220"/>
          </a:xfrm>
          <a:prstGeom prst="rect">
            <a:avLst/>
          </a:prstGeom>
          <a:noFill/>
        </p:spPr>
        <p:txBody>
          <a:bodyPr wrap="none" rtlCol="0">
            <a:spAutoFit/>
          </a:bodyPr>
          <a:lstStyle/>
          <a:p>
            <a:r>
              <a:rPr lang="en-US" sz="2800" dirty="0"/>
              <a:t>{</a:t>
            </a:r>
          </a:p>
        </p:txBody>
      </p:sp>
      <p:sp>
        <p:nvSpPr>
          <p:cNvPr id="83" name="TextBox 82">
            <a:extLst>
              <a:ext uri="{FF2B5EF4-FFF2-40B4-BE49-F238E27FC236}">
                <a16:creationId xmlns:a16="http://schemas.microsoft.com/office/drawing/2014/main" id="{80196616-C17B-AE4F-BB04-4A4F1081CC63}"/>
              </a:ext>
            </a:extLst>
          </p:cNvPr>
          <p:cNvSpPr txBox="1"/>
          <p:nvPr/>
        </p:nvSpPr>
        <p:spPr>
          <a:xfrm>
            <a:off x="1548833" y="2697228"/>
            <a:ext cx="296876" cy="523220"/>
          </a:xfrm>
          <a:prstGeom prst="rect">
            <a:avLst/>
          </a:prstGeom>
          <a:noFill/>
        </p:spPr>
        <p:txBody>
          <a:bodyPr wrap="square" rtlCol="0">
            <a:spAutoFit/>
          </a:bodyPr>
          <a:lstStyle/>
          <a:p>
            <a:r>
              <a:rPr lang="en-US" sz="2800" dirty="0"/>
              <a:t>{</a:t>
            </a:r>
          </a:p>
        </p:txBody>
      </p:sp>
      <p:sp>
        <p:nvSpPr>
          <p:cNvPr id="84" name="TextBox 83">
            <a:extLst>
              <a:ext uri="{FF2B5EF4-FFF2-40B4-BE49-F238E27FC236}">
                <a16:creationId xmlns:a16="http://schemas.microsoft.com/office/drawing/2014/main" id="{58CA5092-5517-3746-B379-5D3B35AE265D}"/>
              </a:ext>
            </a:extLst>
          </p:cNvPr>
          <p:cNvSpPr txBox="1"/>
          <p:nvPr/>
        </p:nvSpPr>
        <p:spPr>
          <a:xfrm>
            <a:off x="1458007" y="3442541"/>
            <a:ext cx="296876" cy="1107996"/>
          </a:xfrm>
          <a:prstGeom prst="rect">
            <a:avLst/>
          </a:prstGeom>
          <a:noFill/>
        </p:spPr>
        <p:txBody>
          <a:bodyPr wrap="square" rtlCol="0">
            <a:spAutoFit/>
          </a:bodyPr>
          <a:lstStyle/>
          <a:p>
            <a:r>
              <a:rPr lang="en-US" sz="6600" dirty="0"/>
              <a:t>{</a:t>
            </a:r>
          </a:p>
        </p:txBody>
      </p:sp>
      <p:sp>
        <p:nvSpPr>
          <p:cNvPr id="85" name="TextBox 84">
            <a:extLst>
              <a:ext uri="{FF2B5EF4-FFF2-40B4-BE49-F238E27FC236}">
                <a16:creationId xmlns:a16="http://schemas.microsoft.com/office/drawing/2014/main" id="{78E2FF0A-0422-5145-A862-322BD9D2AD24}"/>
              </a:ext>
            </a:extLst>
          </p:cNvPr>
          <p:cNvSpPr txBox="1"/>
          <p:nvPr/>
        </p:nvSpPr>
        <p:spPr>
          <a:xfrm>
            <a:off x="1187753" y="4489311"/>
            <a:ext cx="301686" cy="369332"/>
          </a:xfrm>
          <a:prstGeom prst="rect">
            <a:avLst/>
          </a:prstGeom>
          <a:noFill/>
        </p:spPr>
        <p:txBody>
          <a:bodyPr wrap="none" rtlCol="0">
            <a:spAutoFit/>
          </a:bodyPr>
          <a:lstStyle/>
          <a:p>
            <a:r>
              <a:rPr lang="en-US" dirty="0"/>
              <a:t>1</a:t>
            </a:r>
          </a:p>
        </p:txBody>
      </p:sp>
      <p:sp>
        <p:nvSpPr>
          <p:cNvPr id="86" name="Rectangle 85">
            <a:extLst>
              <a:ext uri="{FF2B5EF4-FFF2-40B4-BE49-F238E27FC236}">
                <a16:creationId xmlns:a16="http://schemas.microsoft.com/office/drawing/2014/main" id="{0507A02A-B736-7945-A285-E3CFD4EE57A1}"/>
              </a:ext>
            </a:extLst>
          </p:cNvPr>
          <p:cNvSpPr/>
          <p:nvPr/>
        </p:nvSpPr>
        <p:spPr>
          <a:xfrm>
            <a:off x="1707593" y="5697146"/>
            <a:ext cx="768159" cy="307777"/>
          </a:xfrm>
          <a:prstGeom prst="rect">
            <a:avLst/>
          </a:prstGeom>
        </p:spPr>
        <p:txBody>
          <a:bodyPr wrap="none">
            <a:spAutoFit/>
          </a:bodyPr>
          <a:lstStyle/>
          <a:p>
            <a:r>
              <a:rPr lang="en-US" sz="1400" dirty="0">
                <a:solidFill>
                  <a:schemeClr val="accent6">
                    <a:lumMod val="75000"/>
                  </a:schemeClr>
                </a:solidFill>
              </a:rPr>
              <a:t>|11,01&gt;</a:t>
            </a:r>
          </a:p>
        </p:txBody>
      </p:sp>
      <p:sp>
        <p:nvSpPr>
          <p:cNvPr id="87" name="Rectangle 86">
            <a:extLst>
              <a:ext uri="{FF2B5EF4-FFF2-40B4-BE49-F238E27FC236}">
                <a16:creationId xmlns:a16="http://schemas.microsoft.com/office/drawing/2014/main" id="{FA73220F-F430-2740-AB5F-4390F0E4EF31}"/>
              </a:ext>
            </a:extLst>
          </p:cNvPr>
          <p:cNvSpPr/>
          <p:nvPr/>
        </p:nvSpPr>
        <p:spPr>
          <a:xfrm>
            <a:off x="1707594" y="5130595"/>
            <a:ext cx="768159" cy="307777"/>
          </a:xfrm>
          <a:prstGeom prst="rect">
            <a:avLst/>
          </a:prstGeom>
        </p:spPr>
        <p:txBody>
          <a:bodyPr wrap="none">
            <a:spAutoFit/>
          </a:bodyPr>
          <a:lstStyle/>
          <a:p>
            <a:r>
              <a:rPr lang="en-US" sz="1400" dirty="0">
                <a:solidFill>
                  <a:schemeClr val="accent6">
                    <a:lumMod val="75000"/>
                  </a:schemeClr>
                </a:solidFill>
              </a:rPr>
              <a:t>|10,11&gt;</a:t>
            </a:r>
          </a:p>
        </p:txBody>
      </p:sp>
      <p:sp>
        <p:nvSpPr>
          <p:cNvPr id="88" name="Rectangle 87">
            <a:extLst>
              <a:ext uri="{FF2B5EF4-FFF2-40B4-BE49-F238E27FC236}">
                <a16:creationId xmlns:a16="http://schemas.microsoft.com/office/drawing/2014/main" id="{2D5CCC7B-9099-1C47-A61A-FB943550A4D1}"/>
              </a:ext>
            </a:extLst>
          </p:cNvPr>
          <p:cNvSpPr/>
          <p:nvPr/>
        </p:nvSpPr>
        <p:spPr>
          <a:xfrm>
            <a:off x="1717222" y="4943434"/>
            <a:ext cx="768159" cy="307777"/>
          </a:xfrm>
          <a:prstGeom prst="rect">
            <a:avLst/>
          </a:prstGeom>
        </p:spPr>
        <p:txBody>
          <a:bodyPr wrap="none">
            <a:spAutoFit/>
          </a:bodyPr>
          <a:lstStyle/>
          <a:p>
            <a:r>
              <a:rPr lang="en-US" sz="1400" dirty="0">
                <a:solidFill>
                  <a:schemeClr val="accent6">
                    <a:lumMod val="75000"/>
                  </a:schemeClr>
                </a:solidFill>
              </a:rPr>
              <a:t>|01,11&gt;</a:t>
            </a:r>
          </a:p>
        </p:txBody>
      </p:sp>
      <p:sp>
        <p:nvSpPr>
          <p:cNvPr id="89" name="Rectangle 88">
            <a:extLst>
              <a:ext uri="{FF2B5EF4-FFF2-40B4-BE49-F238E27FC236}">
                <a16:creationId xmlns:a16="http://schemas.microsoft.com/office/drawing/2014/main" id="{D8EA584B-2107-7348-AE4C-5B84E950DD18}"/>
              </a:ext>
            </a:extLst>
          </p:cNvPr>
          <p:cNvSpPr/>
          <p:nvPr/>
        </p:nvSpPr>
        <p:spPr>
          <a:xfrm>
            <a:off x="1710278" y="5504553"/>
            <a:ext cx="768159" cy="307777"/>
          </a:xfrm>
          <a:prstGeom prst="rect">
            <a:avLst/>
          </a:prstGeom>
        </p:spPr>
        <p:txBody>
          <a:bodyPr wrap="none">
            <a:spAutoFit/>
          </a:bodyPr>
          <a:lstStyle/>
          <a:p>
            <a:r>
              <a:rPr lang="en-US" sz="1400" dirty="0">
                <a:solidFill>
                  <a:schemeClr val="accent6">
                    <a:lumMod val="75000"/>
                  </a:schemeClr>
                </a:solidFill>
              </a:rPr>
              <a:t>|11,10&gt;</a:t>
            </a:r>
          </a:p>
        </p:txBody>
      </p:sp>
      <p:sp>
        <p:nvSpPr>
          <p:cNvPr id="90" name="TextBox 89">
            <a:extLst>
              <a:ext uri="{FF2B5EF4-FFF2-40B4-BE49-F238E27FC236}">
                <a16:creationId xmlns:a16="http://schemas.microsoft.com/office/drawing/2014/main" id="{E918E6CC-5EEB-544E-983F-A0E6A48F529E}"/>
              </a:ext>
            </a:extLst>
          </p:cNvPr>
          <p:cNvSpPr txBox="1"/>
          <p:nvPr/>
        </p:nvSpPr>
        <p:spPr>
          <a:xfrm>
            <a:off x="1504043" y="4920596"/>
            <a:ext cx="296876" cy="523220"/>
          </a:xfrm>
          <a:prstGeom prst="rect">
            <a:avLst/>
          </a:prstGeom>
          <a:noFill/>
        </p:spPr>
        <p:txBody>
          <a:bodyPr wrap="square" rtlCol="0">
            <a:spAutoFit/>
          </a:bodyPr>
          <a:lstStyle/>
          <a:p>
            <a:r>
              <a:rPr lang="en-US" sz="2800" dirty="0"/>
              <a:t>{</a:t>
            </a:r>
          </a:p>
        </p:txBody>
      </p:sp>
      <p:sp>
        <p:nvSpPr>
          <p:cNvPr id="91" name="TextBox 90">
            <a:extLst>
              <a:ext uri="{FF2B5EF4-FFF2-40B4-BE49-F238E27FC236}">
                <a16:creationId xmlns:a16="http://schemas.microsoft.com/office/drawing/2014/main" id="{279BE713-AF13-3C4E-8B1C-E7A6C077F807}"/>
              </a:ext>
            </a:extLst>
          </p:cNvPr>
          <p:cNvSpPr txBox="1"/>
          <p:nvPr/>
        </p:nvSpPr>
        <p:spPr>
          <a:xfrm>
            <a:off x="1523664" y="5450094"/>
            <a:ext cx="296876" cy="523220"/>
          </a:xfrm>
          <a:prstGeom prst="rect">
            <a:avLst/>
          </a:prstGeom>
          <a:noFill/>
        </p:spPr>
        <p:txBody>
          <a:bodyPr wrap="square" rtlCol="0">
            <a:spAutoFit/>
          </a:bodyPr>
          <a:lstStyle/>
          <a:p>
            <a:r>
              <a:rPr lang="en-US" sz="2800" dirty="0"/>
              <a:t>{</a:t>
            </a:r>
          </a:p>
        </p:txBody>
      </p:sp>
      <p:sp>
        <p:nvSpPr>
          <p:cNvPr id="92" name="TextBox 91">
            <a:extLst>
              <a:ext uri="{FF2B5EF4-FFF2-40B4-BE49-F238E27FC236}">
                <a16:creationId xmlns:a16="http://schemas.microsoft.com/office/drawing/2014/main" id="{8EA4E1E0-9A20-2A41-9AC3-8AA9DCD2ACF0}"/>
              </a:ext>
            </a:extLst>
          </p:cNvPr>
          <p:cNvSpPr txBox="1"/>
          <p:nvPr/>
        </p:nvSpPr>
        <p:spPr>
          <a:xfrm>
            <a:off x="1031635" y="4997540"/>
            <a:ext cx="508473" cy="369332"/>
          </a:xfrm>
          <a:prstGeom prst="rect">
            <a:avLst/>
          </a:prstGeom>
          <a:noFill/>
        </p:spPr>
        <p:txBody>
          <a:bodyPr wrap="none" rtlCol="0">
            <a:spAutoFit/>
          </a:bodyPr>
          <a:lstStyle/>
          <a:p>
            <a:r>
              <a:rPr lang="en-US" dirty="0"/>
              <a:t>1/2</a:t>
            </a:r>
          </a:p>
        </p:txBody>
      </p:sp>
      <p:sp>
        <p:nvSpPr>
          <p:cNvPr id="93" name="TextBox 92">
            <a:extLst>
              <a:ext uri="{FF2B5EF4-FFF2-40B4-BE49-F238E27FC236}">
                <a16:creationId xmlns:a16="http://schemas.microsoft.com/office/drawing/2014/main" id="{7EA07055-7A0A-224E-B2DB-E31C8DC5B5E9}"/>
              </a:ext>
            </a:extLst>
          </p:cNvPr>
          <p:cNvSpPr txBox="1"/>
          <p:nvPr/>
        </p:nvSpPr>
        <p:spPr>
          <a:xfrm>
            <a:off x="1047012" y="5554783"/>
            <a:ext cx="508473" cy="369332"/>
          </a:xfrm>
          <a:prstGeom prst="rect">
            <a:avLst/>
          </a:prstGeom>
          <a:noFill/>
        </p:spPr>
        <p:txBody>
          <a:bodyPr wrap="none" rtlCol="0">
            <a:spAutoFit/>
          </a:bodyPr>
          <a:lstStyle/>
          <a:p>
            <a:r>
              <a:rPr lang="en-US" dirty="0"/>
              <a:t>1/2</a:t>
            </a:r>
          </a:p>
        </p:txBody>
      </p:sp>
      <p:sp>
        <p:nvSpPr>
          <p:cNvPr id="94" name="Rectangle 93">
            <a:extLst>
              <a:ext uri="{FF2B5EF4-FFF2-40B4-BE49-F238E27FC236}">
                <a16:creationId xmlns:a16="http://schemas.microsoft.com/office/drawing/2014/main" id="{D378719E-417C-8648-9626-100395B52361}"/>
              </a:ext>
            </a:extLst>
          </p:cNvPr>
          <p:cNvSpPr/>
          <p:nvPr/>
        </p:nvSpPr>
        <p:spPr>
          <a:xfrm>
            <a:off x="1707592" y="6076015"/>
            <a:ext cx="768159" cy="307777"/>
          </a:xfrm>
          <a:prstGeom prst="rect">
            <a:avLst/>
          </a:prstGeom>
        </p:spPr>
        <p:txBody>
          <a:bodyPr wrap="none">
            <a:spAutoFit/>
          </a:bodyPr>
          <a:lstStyle/>
          <a:p>
            <a:r>
              <a:rPr lang="en-US" sz="1400" dirty="0"/>
              <a:t>|11,11&gt;</a:t>
            </a:r>
          </a:p>
        </p:txBody>
      </p:sp>
      <p:sp>
        <p:nvSpPr>
          <p:cNvPr id="96" name="TextBox 95">
            <a:extLst>
              <a:ext uri="{FF2B5EF4-FFF2-40B4-BE49-F238E27FC236}">
                <a16:creationId xmlns:a16="http://schemas.microsoft.com/office/drawing/2014/main" id="{A9C688BB-33B3-2F46-87F3-03315AB2AE38}"/>
              </a:ext>
            </a:extLst>
          </p:cNvPr>
          <p:cNvSpPr txBox="1"/>
          <p:nvPr/>
        </p:nvSpPr>
        <p:spPr>
          <a:xfrm>
            <a:off x="1189415" y="6082674"/>
            <a:ext cx="383846" cy="369332"/>
          </a:xfrm>
          <a:prstGeom prst="rect">
            <a:avLst/>
          </a:prstGeom>
          <a:noFill/>
        </p:spPr>
        <p:txBody>
          <a:bodyPr wrap="square" rtlCol="0">
            <a:spAutoFit/>
          </a:bodyPr>
          <a:lstStyle/>
          <a:p>
            <a:r>
              <a:rPr lang="en-US" dirty="0"/>
              <a:t>0</a:t>
            </a:r>
          </a:p>
        </p:txBody>
      </p:sp>
      <p:sp>
        <p:nvSpPr>
          <p:cNvPr id="98" name="TextBox 97">
            <a:extLst>
              <a:ext uri="{FF2B5EF4-FFF2-40B4-BE49-F238E27FC236}">
                <a16:creationId xmlns:a16="http://schemas.microsoft.com/office/drawing/2014/main" id="{BD4DE217-5ABC-F54F-9EF9-830DFEED1FCB}"/>
              </a:ext>
            </a:extLst>
          </p:cNvPr>
          <p:cNvSpPr txBox="1"/>
          <p:nvPr/>
        </p:nvSpPr>
        <p:spPr>
          <a:xfrm>
            <a:off x="571026" y="788930"/>
            <a:ext cx="2526654" cy="369332"/>
          </a:xfrm>
          <a:prstGeom prst="rect">
            <a:avLst/>
          </a:prstGeom>
          <a:noFill/>
        </p:spPr>
        <p:txBody>
          <a:bodyPr wrap="none" rtlCol="0">
            <a:spAutoFit/>
          </a:bodyPr>
          <a:lstStyle/>
          <a:p>
            <a:r>
              <a:rPr lang="en-US" dirty="0"/>
              <a:t>Space size: 4-spinorbitals</a:t>
            </a:r>
          </a:p>
        </p:txBody>
      </p:sp>
    </p:spTree>
    <p:extLst>
      <p:ext uri="{BB962C8B-B14F-4D97-AF65-F5344CB8AC3E}">
        <p14:creationId xmlns:p14="http://schemas.microsoft.com/office/powerpoint/2010/main" val="2283073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6D03-898C-5344-A608-1FFF40D32217}"/>
              </a:ext>
            </a:extLst>
          </p:cNvPr>
          <p:cNvSpPr>
            <a:spLocks noGrp="1"/>
          </p:cNvSpPr>
          <p:nvPr>
            <p:ph type="title"/>
          </p:nvPr>
        </p:nvSpPr>
        <p:spPr/>
        <p:txBody>
          <a:bodyPr/>
          <a:lstStyle/>
          <a:p>
            <a:r>
              <a:rPr lang="en-US" dirty="0"/>
              <a:t>Variational Quantum </a:t>
            </a:r>
            <a:r>
              <a:rPr lang="en-US" dirty="0" err="1"/>
              <a:t>Eigensolver</a:t>
            </a:r>
            <a:r>
              <a:rPr lang="en-US" dirty="0"/>
              <a:t> (VQE)</a:t>
            </a:r>
          </a:p>
        </p:txBody>
      </p:sp>
      <p:sp>
        <p:nvSpPr>
          <p:cNvPr id="3" name="Text Placeholder 2">
            <a:extLst>
              <a:ext uri="{FF2B5EF4-FFF2-40B4-BE49-F238E27FC236}">
                <a16:creationId xmlns:a16="http://schemas.microsoft.com/office/drawing/2014/main" id="{3637BFD4-39E4-E149-9039-F36BF708E32C}"/>
              </a:ext>
            </a:extLst>
          </p:cNvPr>
          <p:cNvSpPr>
            <a:spLocks noGrp="1"/>
          </p:cNvSpPr>
          <p:nvPr>
            <p:ph type="body" idx="1"/>
          </p:nvPr>
        </p:nvSpPr>
        <p:spPr>
          <a:xfrm>
            <a:off x="344378" y="961606"/>
            <a:ext cx="11847622" cy="833334"/>
          </a:xfrm>
        </p:spPr>
        <p:txBody>
          <a:bodyPr/>
          <a:lstStyle/>
          <a:p>
            <a:r>
              <a:rPr lang="en-US" dirty="0"/>
              <a:t>Variational principle  </a:t>
            </a:r>
            <a:r>
              <a:rPr lang="en-US" dirty="0">
                <a:sym typeface="Wingdings" pitchFamily="2" charset="2"/>
              </a:rPr>
              <a:t>  find quantum state by minimization of  energy:</a:t>
            </a:r>
            <a:br>
              <a:rPr lang="en-US" dirty="0">
                <a:sym typeface="Wingdings" pitchFamily="2" charset="2"/>
              </a:rPr>
            </a:br>
            <a:endParaRPr lang="en-US" dirty="0">
              <a:sym typeface="Wingdings" pitchFamily="2" charset="2"/>
            </a:endParaRPr>
          </a:p>
        </p:txBody>
      </p:sp>
      <p:pic>
        <p:nvPicPr>
          <p:cNvPr id="4" name="Picture 3">
            <a:extLst>
              <a:ext uri="{FF2B5EF4-FFF2-40B4-BE49-F238E27FC236}">
                <a16:creationId xmlns:a16="http://schemas.microsoft.com/office/drawing/2014/main" id="{A1F22868-5071-674A-A79F-17D0DD19CCE8}"/>
              </a:ext>
            </a:extLst>
          </p:cNvPr>
          <p:cNvPicPr>
            <a:picLocks noChangeAspect="1"/>
          </p:cNvPicPr>
          <p:nvPr/>
        </p:nvPicPr>
        <p:blipFill>
          <a:blip r:embed="rId3"/>
          <a:stretch>
            <a:fillRect/>
          </a:stretch>
        </p:blipFill>
        <p:spPr>
          <a:xfrm>
            <a:off x="2363816" y="1634340"/>
            <a:ext cx="1704535" cy="733897"/>
          </a:xfrm>
          <a:prstGeom prst="rect">
            <a:avLst/>
          </a:prstGeom>
        </p:spPr>
      </p:pic>
      <p:pic>
        <p:nvPicPr>
          <p:cNvPr id="5" name="Picture 4">
            <a:extLst>
              <a:ext uri="{FF2B5EF4-FFF2-40B4-BE49-F238E27FC236}">
                <a16:creationId xmlns:a16="http://schemas.microsoft.com/office/drawing/2014/main" id="{9FA9C260-3F0F-0847-ACB2-528EA33EBA29}"/>
              </a:ext>
            </a:extLst>
          </p:cNvPr>
          <p:cNvPicPr>
            <a:picLocks noChangeAspect="1"/>
          </p:cNvPicPr>
          <p:nvPr/>
        </p:nvPicPr>
        <p:blipFill>
          <a:blip r:embed="rId4"/>
          <a:stretch>
            <a:fillRect/>
          </a:stretch>
        </p:blipFill>
        <p:spPr>
          <a:xfrm>
            <a:off x="2418879" y="5859270"/>
            <a:ext cx="1480739" cy="336143"/>
          </a:xfrm>
          <a:prstGeom prst="rect">
            <a:avLst/>
          </a:prstGeom>
        </p:spPr>
      </p:pic>
      <p:pic>
        <p:nvPicPr>
          <p:cNvPr id="8" name="Picture 7">
            <a:extLst>
              <a:ext uri="{FF2B5EF4-FFF2-40B4-BE49-F238E27FC236}">
                <a16:creationId xmlns:a16="http://schemas.microsoft.com/office/drawing/2014/main" id="{B1288E24-736F-B044-B69C-C2A368ABF10A}"/>
              </a:ext>
            </a:extLst>
          </p:cNvPr>
          <p:cNvPicPr>
            <a:picLocks noChangeAspect="1"/>
          </p:cNvPicPr>
          <p:nvPr/>
        </p:nvPicPr>
        <p:blipFill>
          <a:blip r:embed="rId5"/>
          <a:stretch>
            <a:fillRect/>
          </a:stretch>
        </p:blipFill>
        <p:spPr>
          <a:xfrm>
            <a:off x="1735345" y="3075430"/>
            <a:ext cx="5385190" cy="374534"/>
          </a:xfrm>
          <a:prstGeom prst="rect">
            <a:avLst/>
          </a:prstGeom>
        </p:spPr>
      </p:pic>
      <p:pic>
        <p:nvPicPr>
          <p:cNvPr id="9" name="Picture 8">
            <a:extLst>
              <a:ext uri="{FF2B5EF4-FFF2-40B4-BE49-F238E27FC236}">
                <a16:creationId xmlns:a16="http://schemas.microsoft.com/office/drawing/2014/main" id="{2AF3005E-505D-994D-ABD0-57B2C225D51C}"/>
              </a:ext>
            </a:extLst>
          </p:cNvPr>
          <p:cNvPicPr>
            <a:picLocks noChangeAspect="1"/>
          </p:cNvPicPr>
          <p:nvPr/>
        </p:nvPicPr>
        <p:blipFill>
          <a:blip r:embed="rId6"/>
          <a:stretch>
            <a:fillRect/>
          </a:stretch>
        </p:blipFill>
        <p:spPr>
          <a:xfrm>
            <a:off x="1735345" y="3520318"/>
            <a:ext cx="2316150" cy="367801"/>
          </a:xfrm>
          <a:prstGeom prst="rect">
            <a:avLst/>
          </a:prstGeom>
        </p:spPr>
      </p:pic>
      <p:sp>
        <p:nvSpPr>
          <p:cNvPr id="10" name="TextBox 9">
            <a:extLst>
              <a:ext uri="{FF2B5EF4-FFF2-40B4-BE49-F238E27FC236}">
                <a16:creationId xmlns:a16="http://schemas.microsoft.com/office/drawing/2014/main" id="{ADFF4BF8-1805-5C4F-A19F-E44AB413380A}"/>
              </a:ext>
            </a:extLst>
          </p:cNvPr>
          <p:cNvSpPr txBox="1"/>
          <p:nvPr/>
        </p:nvSpPr>
        <p:spPr>
          <a:xfrm>
            <a:off x="4427940" y="3574779"/>
            <a:ext cx="4424609" cy="369332"/>
          </a:xfrm>
          <a:prstGeom prst="rect">
            <a:avLst/>
          </a:prstGeom>
          <a:noFill/>
        </p:spPr>
        <p:txBody>
          <a:bodyPr wrap="none" rtlCol="0">
            <a:spAutoFit/>
          </a:bodyPr>
          <a:lstStyle/>
          <a:p>
            <a:r>
              <a:rPr lang="en-US" sz="1800" dirty="0">
                <a:sym typeface="Wingdings" pitchFamily="2" charset="2"/>
              </a:rPr>
              <a:t> </a:t>
            </a:r>
            <a:r>
              <a:rPr lang="en-US" sz="1800" dirty="0"/>
              <a:t>Unknown parameters (to be changed)</a:t>
            </a:r>
          </a:p>
        </p:txBody>
      </p:sp>
      <p:sp>
        <p:nvSpPr>
          <p:cNvPr id="13" name="Text Placeholder 2">
            <a:extLst>
              <a:ext uri="{FF2B5EF4-FFF2-40B4-BE49-F238E27FC236}">
                <a16:creationId xmlns:a16="http://schemas.microsoft.com/office/drawing/2014/main" id="{3D93EB72-6282-4040-8802-E7E4581D6B7F}"/>
              </a:ext>
            </a:extLst>
          </p:cNvPr>
          <p:cNvSpPr txBox="1">
            <a:spLocks/>
          </p:cNvSpPr>
          <p:nvPr/>
        </p:nvSpPr>
        <p:spPr>
          <a:xfrm>
            <a:off x="221009" y="5146049"/>
            <a:ext cx="8631540" cy="77232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dirty="0"/>
              <a:t>Normalization of          requirement:</a:t>
            </a:r>
            <a:endParaRPr lang="en-US" dirty="0">
              <a:sym typeface="Wingdings" pitchFamily="2" charset="2"/>
            </a:endParaRPr>
          </a:p>
        </p:txBody>
      </p:sp>
      <p:pic>
        <p:nvPicPr>
          <p:cNvPr id="15" name="Picture 14">
            <a:extLst>
              <a:ext uri="{FF2B5EF4-FFF2-40B4-BE49-F238E27FC236}">
                <a16:creationId xmlns:a16="http://schemas.microsoft.com/office/drawing/2014/main" id="{6C757487-5B97-2F4D-B8CF-C62DCBE620B6}"/>
              </a:ext>
            </a:extLst>
          </p:cNvPr>
          <p:cNvPicPr>
            <a:picLocks noChangeAspect="1"/>
          </p:cNvPicPr>
          <p:nvPr/>
        </p:nvPicPr>
        <p:blipFill>
          <a:blip r:embed="rId7"/>
          <a:stretch>
            <a:fillRect/>
          </a:stretch>
        </p:blipFill>
        <p:spPr>
          <a:xfrm>
            <a:off x="1735346" y="4004272"/>
            <a:ext cx="2527166" cy="368131"/>
          </a:xfrm>
          <a:prstGeom prst="rect">
            <a:avLst/>
          </a:prstGeom>
        </p:spPr>
      </p:pic>
      <p:sp>
        <p:nvSpPr>
          <p:cNvPr id="16" name="TextBox 15">
            <a:extLst>
              <a:ext uri="{FF2B5EF4-FFF2-40B4-BE49-F238E27FC236}">
                <a16:creationId xmlns:a16="http://schemas.microsoft.com/office/drawing/2014/main" id="{0926DE5A-6F06-494A-82F6-F4D428211988}"/>
              </a:ext>
            </a:extLst>
          </p:cNvPr>
          <p:cNvSpPr txBox="1"/>
          <p:nvPr/>
        </p:nvSpPr>
        <p:spPr>
          <a:xfrm>
            <a:off x="4427940" y="4022917"/>
            <a:ext cx="4368504" cy="369332"/>
          </a:xfrm>
          <a:prstGeom prst="rect">
            <a:avLst/>
          </a:prstGeom>
          <a:noFill/>
        </p:spPr>
        <p:txBody>
          <a:bodyPr wrap="none" rtlCol="0">
            <a:spAutoFit/>
          </a:bodyPr>
          <a:lstStyle/>
          <a:p>
            <a:r>
              <a:rPr lang="en-US" sz="1800" dirty="0">
                <a:sym typeface="Wingdings" pitchFamily="2" charset="2"/>
              </a:rPr>
              <a:t> </a:t>
            </a:r>
            <a:r>
              <a:rPr lang="en-US" sz="1800" dirty="0"/>
              <a:t>Fixed basis set  ( NOT to be changed)</a:t>
            </a:r>
          </a:p>
        </p:txBody>
      </p:sp>
      <p:pic>
        <p:nvPicPr>
          <p:cNvPr id="17" name="Picture 16">
            <a:extLst>
              <a:ext uri="{FF2B5EF4-FFF2-40B4-BE49-F238E27FC236}">
                <a16:creationId xmlns:a16="http://schemas.microsoft.com/office/drawing/2014/main" id="{C9E94E86-3B92-BC4C-973B-1EA4808AC225}"/>
              </a:ext>
            </a:extLst>
          </p:cNvPr>
          <p:cNvPicPr>
            <a:picLocks noChangeAspect="1"/>
          </p:cNvPicPr>
          <p:nvPr/>
        </p:nvPicPr>
        <p:blipFill>
          <a:blip r:embed="rId8"/>
          <a:stretch>
            <a:fillRect/>
          </a:stretch>
        </p:blipFill>
        <p:spPr>
          <a:xfrm>
            <a:off x="2111283" y="4956703"/>
            <a:ext cx="1982732" cy="369332"/>
          </a:xfrm>
          <a:prstGeom prst="rect">
            <a:avLst/>
          </a:prstGeom>
        </p:spPr>
      </p:pic>
      <p:sp>
        <p:nvSpPr>
          <p:cNvPr id="18" name="TextBox 17">
            <a:extLst>
              <a:ext uri="{FF2B5EF4-FFF2-40B4-BE49-F238E27FC236}">
                <a16:creationId xmlns:a16="http://schemas.microsoft.com/office/drawing/2014/main" id="{1AA9034F-58F6-D04D-AE46-83CE6D174361}"/>
              </a:ext>
            </a:extLst>
          </p:cNvPr>
          <p:cNvSpPr txBox="1"/>
          <p:nvPr/>
        </p:nvSpPr>
        <p:spPr>
          <a:xfrm>
            <a:off x="4414775" y="4413955"/>
            <a:ext cx="2039341" cy="369332"/>
          </a:xfrm>
          <a:prstGeom prst="rect">
            <a:avLst/>
          </a:prstGeom>
          <a:noFill/>
        </p:spPr>
        <p:txBody>
          <a:bodyPr wrap="none" rtlCol="0">
            <a:spAutoFit/>
          </a:bodyPr>
          <a:lstStyle/>
          <a:p>
            <a:r>
              <a:rPr lang="en-US" sz="1800" dirty="0">
                <a:sym typeface="Wingdings" pitchFamily="2" charset="2"/>
              </a:rPr>
              <a:t> </a:t>
            </a:r>
            <a:r>
              <a:rPr lang="en-US" sz="1800" dirty="0"/>
              <a:t> Overlap matrix</a:t>
            </a:r>
          </a:p>
        </p:txBody>
      </p:sp>
      <p:pic>
        <p:nvPicPr>
          <p:cNvPr id="20" name="Picture 19">
            <a:extLst>
              <a:ext uri="{FF2B5EF4-FFF2-40B4-BE49-F238E27FC236}">
                <a16:creationId xmlns:a16="http://schemas.microsoft.com/office/drawing/2014/main" id="{B109F303-AF6B-E64D-918D-14C76CD06C3A}"/>
              </a:ext>
            </a:extLst>
          </p:cNvPr>
          <p:cNvPicPr>
            <a:picLocks noChangeAspect="1"/>
          </p:cNvPicPr>
          <p:nvPr/>
        </p:nvPicPr>
        <p:blipFill>
          <a:blip r:embed="rId9"/>
          <a:stretch>
            <a:fillRect/>
          </a:stretch>
        </p:blipFill>
        <p:spPr>
          <a:xfrm>
            <a:off x="2081859" y="4404722"/>
            <a:ext cx="2154780" cy="389913"/>
          </a:xfrm>
          <a:prstGeom prst="rect">
            <a:avLst/>
          </a:prstGeom>
        </p:spPr>
      </p:pic>
      <p:sp>
        <p:nvSpPr>
          <p:cNvPr id="21" name="TextBox 20">
            <a:extLst>
              <a:ext uri="{FF2B5EF4-FFF2-40B4-BE49-F238E27FC236}">
                <a16:creationId xmlns:a16="http://schemas.microsoft.com/office/drawing/2014/main" id="{D2941798-9D80-784B-8E27-6C0736ABF4DE}"/>
              </a:ext>
            </a:extLst>
          </p:cNvPr>
          <p:cNvSpPr txBox="1"/>
          <p:nvPr/>
        </p:nvSpPr>
        <p:spPr>
          <a:xfrm>
            <a:off x="4427940" y="4828026"/>
            <a:ext cx="6046848" cy="369332"/>
          </a:xfrm>
          <a:prstGeom prst="rect">
            <a:avLst/>
          </a:prstGeom>
          <a:noFill/>
        </p:spPr>
        <p:txBody>
          <a:bodyPr wrap="none" rtlCol="0">
            <a:spAutoFit/>
          </a:bodyPr>
          <a:lstStyle/>
          <a:p>
            <a:r>
              <a:rPr lang="en-US" sz="1800" dirty="0">
                <a:sym typeface="Wingdings" pitchFamily="2" charset="2"/>
              </a:rPr>
              <a:t> </a:t>
            </a:r>
            <a:r>
              <a:rPr lang="en-US" sz="1800" dirty="0"/>
              <a:t> Orthonormality of basis set  (=orthogonal, normalized)</a:t>
            </a:r>
          </a:p>
        </p:txBody>
      </p:sp>
      <p:pic>
        <p:nvPicPr>
          <p:cNvPr id="22" name="Picture 21">
            <a:extLst>
              <a:ext uri="{FF2B5EF4-FFF2-40B4-BE49-F238E27FC236}">
                <a16:creationId xmlns:a16="http://schemas.microsoft.com/office/drawing/2014/main" id="{C23605AB-F0C3-0846-A794-E12C26320CEF}"/>
              </a:ext>
            </a:extLst>
          </p:cNvPr>
          <p:cNvPicPr>
            <a:picLocks noChangeAspect="1"/>
          </p:cNvPicPr>
          <p:nvPr/>
        </p:nvPicPr>
        <p:blipFill>
          <a:blip r:embed="rId10"/>
          <a:stretch>
            <a:fillRect/>
          </a:stretch>
        </p:blipFill>
        <p:spPr>
          <a:xfrm>
            <a:off x="3532262" y="5377318"/>
            <a:ext cx="558800" cy="469900"/>
          </a:xfrm>
          <a:prstGeom prst="rect">
            <a:avLst/>
          </a:prstGeom>
        </p:spPr>
      </p:pic>
      <p:pic>
        <p:nvPicPr>
          <p:cNvPr id="23" name="Picture 22">
            <a:extLst>
              <a:ext uri="{FF2B5EF4-FFF2-40B4-BE49-F238E27FC236}">
                <a16:creationId xmlns:a16="http://schemas.microsoft.com/office/drawing/2014/main" id="{8F5CDADF-5053-F348-97E3-2D3CFE51D275}"/>
              </a:ext>
            </a:extLst>
          </p:cNvPr>
          <p:cNvPicPr>
            <a:picLocks noChangeAspect="1"/>
          </p:cNvPicPr>
          <p:nvPr/>
        </p:nvPicPr>
        <p:blipFill>
          <a:blip r:embed="rId11"/>
          <a:stretch>
            <a:fillRect/>
          </a:stretch>
        </p:blipFill>
        <p:spPr>
          <a:xfrm>
            <a:off x="2418879" y="6239806"/>
            <a:ext cx="3210320" cy="443531"/>
          </a:xfrm>
          <a:prstGeom prst="rect">
            <a:avLst/>
          </a:prstGeom>
        </p:spPr>
      </p:pic>
      <p:sp>
        <p:nvSpPr>
          <p:cNvPr id="24" name="Text Placeholder 2">
            <a:extLst>
              <a:ext uri="{FF2B5EF4-FFF2-40B4-BE49-F238E27FC236}">
                <a16:creationId xmlns:a16="http://schemas.microsoft.com/office/drawing/2014/main" id="{228CC095-A39A-1E4A-9529-DABF2BC17BA5}"/>
              </a:ext>
            </a:extLst>
          </p:cNvPr>
          <p:cNvSpPr txBox="1">
            <a:spLocks/>
          </p:cNvSpPr>
          <p:nvPr/>
        </p:nvSpPr>
        <p:spPr>
          <a:xfrm>
            <a:off x="530305" y="7176303"/>
            <a:ext cx="11847622" cy="404777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50800" indent="0">
              <a:buNone/>
            </a:pPr>
            <a:r>
              <a:rPr lang="en-US" dirty="0">
                <a:sym typeface="Wingdings" pitchFamily="2" charset="2"/>
              </a:rPr>
              <a:t>Trial function (ansatz)</a:t>
            </a:r>
          </a:p>
          <a:p>
            <a:endParaRPr lang="en-US" dirty="0"/>
          </a:p>
        </p:txBody>
      </p:sp>
      <p:sp>
        <p:nvSpPr>
          <p:cNvPr id="25" name="Text Placeholder 2">
            <a:extLst>
              <a:ext uri="{FF2B5EF4-FFF2-40B4-BE49-F238E27FC236}">
                <a16:creationId xmlns:a16="http://schemas.microsoft.com/office/drawing/2014/main" id="{01656E35-B712-EE40-887D-9D0022E57A29}"/>
              </a:ext>
            </a:extLst>
          </p:cNvPr>
          <p:cNvSpPr txBox="1">
            <a:spLocks/>
          </p:cNvSpPr>
          <p:nvPr/>
        </p:nvSpPr>
        <p:spPr>
          <a:xfrm>
            <a:off x="344378" y="2189283"/>
            <a:ext cx="11847622" cy="8333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50800" indent="0">
              <a:buNone/>
            </a:pPr>
            <a:r>
              <a:rPr lang="en-US" dirty="0">
                <a:sym typeface="Wingdings" pitchFamily="2" charset="2"/>
              </a:rPr>
              <a:t>Trial function (ansatz):</a:t>
            </a:r>
          </a:p>
        </p:txBody>
      </p:sp>
      <p:sp>
        <p:nvSpPr>
          <p:cNvPr id="26" name="TextBox 25">
            <a:extLst>
              <a:ext uri="{FF2B5EF4-FFF2-40B4-BE49-F238E27FC236}">
                <a16:creationId xmlns:a16="http://schemas.microsoft.com/office/drawing/2014/main" id="{5537E99B-431C-304B-ADA5-49148C92235D}"/>
              </a:ext>
            </a:extLst>
          </p:cNvPr>
          <p:cNvSpPr txBox="1"/>
          <p:nvPr/>
        </p:nvSpPr>
        <p:spPr>
          <a:xfrm>
            <a:off x="6056996" y="6294706"/>
            <a:ext cx="4281941" cy="646331"/>
          </a:xfrm>
          <a:prstGeom prst="rect">
            <a:avLst/>
          </a:prstGeom>
          <a:noFill/>
        </p:spPr>
        <p:txBody>
          <a:bodyPr wrap="none" rtlCol="0">
            <a:spAutoFit/>
          </a:bodyPr>
          <a:lstStyle/>
          <a:p>
            <a:pPr marL="285750" indent="-285750">
              <a:buFont typeface="Wingdings" pitchFamily="2" charset="2"/>
              <a:buChar char="ß"/>
            </a:pPr>
            <a:r>
              <a:rPr lang="en-US" sz="1800" dirty="0"/>
              <a:t>Rotation of the N-dimensional sphere</a:t>
            </a:r>
          </a:p>
          <a:p>
            <a:r>
              <a:rPr lang="en-US" sz="1800" dirty="0"/>
              <a:t>      of radius =1</a:t>
            </a:r>
          </a:p>
        </p:txBody>
      </p:sp>
    </p:spTree>
    <p:extLst>
      <p:ext uri="{BB962C8B-B14F-4D97-AF65-F5344CB8AC3E}">
        <p14:creationId xmlns:p14="http://schemas.microsoft.com/office/powerpoint/2010/main" val="131763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EEFCF6-81B3-0C4D-9C22-A41BB48239B7}"/>
              </a:ext>
            </a:extLst>
          </p:cNvPr>
          <p:cNvSpPr>
            <a:spLocks noGrp="1"/>
          </p:cNvSpPr>
          <p:nvPr>
            <p:ph idx="1"/>
          </p:nvPr>
        </p:nvSpPr>
        <p:spPr>
          <a:xfrm>
            <a:off x="208665" y="879798"/>
            <a:ext cx="5239098" cy="1478802"/>
          </a:xfrm>
        </p:spPr>
        <p:txBody>
          <a:bodyPr/>
          <a:lstStyle/>
          <a:p>
            <a:r>
              <a:rPr lang="en-US" sz="2400" dirty="0"/>
              <a:t>Controlling the Quantum Dynamics of Nonequilibrium Chemical and Materials Systems</a:t>
            </a:r>
          </a:p>
        </p:txBody>
      </p:sp>
      <p:sp>
        <p:nvSpPr>
          <p:cNvPr id="3" name="Title 2">
            <a:extLst>
              <a:ext uri="{FF2B5EF4-FFF2-40B4-BE49-F238E27FC236}">
                <a16:creationId xmlns:a16="http://schemas.microsoft.com/office/drawing/2014/main" id="{391D646A-67A7-4B45-B18F-8DB865FF31BF}"/>
              </a:ext>
            </a:extLst>
          </p:cNvPr>
          <p:cNvSpPr>
            <a:spLocks noGrp="1"/>
          </p:cNvSpPr>
          <p:nvPr>
            <p:ph type="title"/>
          </p:nvPr>
        </p:nvSpPr>
        <p:spPr>
          <a:xfrm>
            <a:off x="344211" y="110491"/>
            <a:ext cx="11378099" cy="510909"/>
          </a:xfrm>
        </p:spPr>
        <p:txBody>
          <a:bodyPr/>
          <a:lstStyle/>
          <a:p>
            <a:r>
              <a:rPr lang="en-US" dirty="0"/>
              <a:t>Quantum Computing:</a:t>
            </a:r>
            <a:br>
              <a:rPr lang="en-US" dirty="0"/>
            </a:br>
            <a:r>
              <a:rPr lang="en-US" dirty="0"/>
              <a:t>Opportunities in Chemical and Materials Sciences	</a:t>
            </a:r>
          </a:p>
        </p:txBody>
      </p:sp>
      <p:pic>
        <p:nvPicPr>
          <p:cNvPr id="5" name="Picture 4">
            <a:extLst>
              <a:ext uri="{FF2B5EF4-FFF2-40B4-BE49-F238E27FC236}">
                <a16:creationId xmlns:a16="http://schemas.microsoft.com/office/drawing/2014/main" id="{8830E994-AB1F-374C-BD32-2FC596A1C849}"/>
              </a:ext>
            </a:extLst>
          </p:cNvPr>
          <p:cNvPicPr>
            <a:picLocks noChangeAspect="1"/>
          </p:cNvPicPr>
          <p:nvPr/>
        </p:nvPicPr>
        <p:blipFill>
          <a:blip r:embed="rId3"/>
          <a:stretch>
            <a:fillRect/>
          </a:stretch>
        </p:blipFill>
        <p:spPr>
          <a:xfrm>
            <a:off x="606112" y="2358600"/>
            <a:ext cx="3175895" cy="1853110"/>
          </a:xfrm>
          <a:prstGeom prst="rect">
            <a:avLst/>
          </a:prstGeom>
        </p:spPr>
      </p:pic>
      <p:sp>
        <p:nvSpPr>
          <p:cNvPr id="6" name="Rectangle 5">
            <a:extLst>
              <a:ext uri="{FF2B5EF4-FFF2-40B4-BE49-F238E27FC236}">
                <a16:creationId xmlns:a16="http://schemas.microsoft.com/office/drawing/2014/main" id="{D86BCB9E-55BF-B346-9096-838379143C42}"/>
              </a:ext>
            </a:extLst>
          </p:cNvPr>
          <p:cNvSpPr/>
          <p:nvPr/>
        </p:nvSpPr>
        <p:spPr>
          <a:xfrm>
            <a:off x="606111" y="4211710"/>
            <a:ext cx="4927787" cy="1846659"/>
          </a:xfrm>
          <a:prstGeom prst="rect">
            <a:avLst/>
          </a:prstGeom>
        </p:spPr>
        <p:txBody>
          <a:bodyPr wrap="square">
            <a:spAutoFit/>
          </a:bodyPr>
          <a:lstStyle/>
          <a:p>
            <a:r>
              <a:rPr lang="en-US" sz="1800" b="1" dirty="0">
                <a:solidFill>
                  <a:srgbClr val="070707"/>
                </a:solidFill>
                <a:latin typeface="CenturyGothic"/>
              </a:rPr>
              <a:t>Water-splitting reaction on a catalytic surface:</a:t>
            </a:r>
          </a:p>
          <a:p>
            <a:pPr marL="342900" indent="-342900">
              <a:buAutoNum type="arabicPeriod"/>
            </a:pPr>
            <a:r>
              <a:rPr lang="en-US" sz="1600" dirty="0">
                <a:solidFill>
                  <a:srgbClr val="070707"/>
                </a:solidFill>
                <a:latin typeface="CenturyGothic"/>
              </a:rPr>
              <a:t>harvesting light energy to form charge carriers</a:t>
            </a:r>
          </a:p>
          <a:p>
            <a:pPr marL="342900" indent="-342900">
              <a:buAutoNum type="arabicPeriod"/>
            </a:pPr>
            <a:r>
              <a:rPr lang="en-US" sz="1600" dirty="0">
                <a:solidFill>
                  <a:srgbClr val="070707"/>
                </a:solidFill>
                <a:latin typeface="CenturyGothic"/>
              </a:rPr>
              <a:t>proton-coupled electron transfer (PCET) processes</a:t>
            </a:r>
          </a:p>
          <a:p>
            <a:pPr marL="342900" indent="-342900">
              <a:buAutoNum type="arabicPeriod"/>
            </a:pPr>
            <a:r>
              <a:rPr lang="en-US" sz="1600" dirty="0">
                <a:solidFill>
                  <a:srgbClr val="070707"/>
                </a:solidFill>
                <a:latin typeface="CenturyGothic"/>
              </a:rPr>
              <a:t>multiple pathways, and excited states </a:t>
            </a:r>
          </a:p>
          <a:p>
            <a:pPr marL="342900" indent="-342900">
              <a:buAutoNum type="arabicPeriod"/>
            </a:pPr>
            <a:r>
              <a:rPr lang="en-US" sz="1600" dirty="0">
                <a:solidFill>
                  <a:srgbClr val="070707"/>
                </a:solidFill>
                <a:latin typeface="CenturyGothic"/>
              </a:rPr>
              <a:t>time-dependent </a:t>
            </a:r>
            <a:r>
              <a:rPr lang="en-US" sz="1600" dirty="0" err="1">
                <a:solidFill>
                  <a:srgbClr val="070707"/>
                </a:solidFill>
                <a:latin typeface="CenturyGothic"/>
              </a:rPr>
              <a:t>Schrödinger</a:t>
            </a:r>
            <a:r>
              <a:rPr lang="en-US" sz="1600" dirty="0">
                <a:solidFill>
                  <a:srgbClr val="070707"/>
                </a:solidFill>
                <a:latin typeface="CenturyGothic"/>
              </a:rPr>
              <a:t> equation </a:t>
            </a:r>
            <a:br>
              <a:rPr lang="en-US" sz="1600" dirty="0">
                <a:solidFill>
                  <a:srgbClr val="070707"/>
                </a:solidFill>
                <a:latin typeface="CenturyGothic"/>
              </a:rPr>
            </a:br>
            <a:r>
              <a:rPr lang="en-US" sz="1600" dirty="0">
                <a:solidFill>
                  <a:srgbClr val="070707"/>
                </a:solidFill>
                <a:latin typeface="CenturyGothic"/>
              </a:rPr>
              <a:t>	(non-adiabatic)</a:t>
            </a:r>
          </a:p>
          <a:p>
            <a:pPr marL="342900" indent="-342900">
              <a:buAutoNum type="arabicPeriod"/>
            </a:pPr>
            <a:r>
              <a:rPr lang="en-US" sz="1600" dirty="0">
                <a:solidFill>
                  <a:srgbClr val="070707"/>
                </a:solidFill>
                <a:latin typeface="CenturyGothic"/>
              </a:rPr>
              <a:t>unfeasible with classical computers. </a:t>
            </a:r>
            <a:endParaRPr lang="en-US" sz="1600" dirty="0"/>
          </a:p>
        </p:txBody>
      </p:sp>
      <p:sp>
        <p:nvSpPr>
          <p:cNvPr id="9" name="Rectangle 8">
            <a:extLst>
              <a:ext uri="{FF2B5EF4-FFF2-40B4-BE49-F238E27FC236}">
                <a16:creationId xmlns:a16="http://schemas.microsoft.com/office/drawing/2014/main" id="{F0B03DDB-449F-9F48-991F-3872A8437CDC}"/>
              </a:ext>
            </a:extLst>
          </p:cNvPr>
          <p:cNvSpPr/>
          <p:nvPr/>
        </p:nvSpPr>
        <p:spPr>
          <a:xfrm>
            <a:off x="-152224" y="7002744"/>
            <a:ext cx="6096000" cy="3108543"/>
          </a:xfrm>
          <a:prstGeom prst="rect">
            <a:avLst/>
          </a:prstGeom>
        </p:spPr>
        <p:txBody>
          <a:bodyPr>
            <a:spAutoFit/>
          </a:bodyPr>
          <a:lstStyle/>
          <a:p>
            <a:r>
              <a:rPr lang="en-US" dirty="0">
                <a:latin typeface="TimesNewRomanPSMT"/>
              </a:rPr>
              <a:t>Mastering the guiding principles that underlie catalytic chemical reactions is crucial to our transition to a more sustainable economy. Indeed,</a:t>
            </a:r>
            <a:br>
              <a:rPr lang="en-US" dirty="0">
                <a:latin typeface="TimesNewRomanPSMT"/>
              </a:rPr>
            </a:br>
            <a:r>
              <a:rPr lang="en-US" dirty="0">
                <a:latin typeface="TimesNewRomanPSMT"/>
              </a:rPr>
              <a:t>catalysis represents an essential component</a:t>
            </a:r>
          </a:p>
          <a:p>
            <a:r>
              <a:rPr lang="en-US" dirty="0"/>
              <a:t>in the production of most chemicals and </a:t>
            </a:r>
            <a:endParaRPr lang="en-US" dirty="0">
              <a:latin typeface="TimesNewRomanPSMT"/>
            </a:endParaRPr>
          </a:p>
          <a:p>
            <a:r>
              <a:rPr lang="en-US" dirty="0"/>
              <a:t>fuels, with different catalysts functioning to enable diverse chemical tasks ranging from the splitting of water and nitrogen fixation to the selective transformation of complex molecules for pharmaceutical synthesis.5 Despite its importance and ubiquity, predicting catalytic reactions using computer simulations remains an open challenge, encompassing outstanding problems such as the simulation of chemical reactions in condensed phases, the importance of nonadiabatic phenomena, and the characterization of pathways often involving (multiple) electronic excitations </a:t>
            </a:r>
          </a:p>
          <a:p>
            <a:br>
              <a:rPr lang="en-US" dirty="0">
                <a:latin typeface="TimesNewRomanPSMT"/>
              </a:rPr>
            </a:br>
            <a:endParaRPr lang="en-US" dirty="0"/>
          </a:p>
        </p:txBody>
      </p:sp>
      <p:sp>
        <p:nvSpPr>
          <p:cNvPr id="15" name="TextBox 14">
            <a:extLst>
              <a:ext uri="{FF2B5EF4-FFF2-40B4-BE49-F238E27FC236}">
                <a16:creationId xmlns:a16="http://schemas.microsoft.com/office/drawing/2014/main" id="{88852350-7B47-2E4D-AD9F-B5145069E3E5}"/>
              </a:ext>
            </a:extLst>
          </p:cNvPr>
          <p:cNvSpPr txBox="1"/>
          <p:nvPr/>
        </p:nvSpPr>
        <p:spPr>
          <a:xfrm>
            <a:off x="2841092" y="6516660"/>
            <a:ext cx="6952544" cy="307777"/>
          </a:xfrm>
          <a:prstGeom prst="rect">
            <a:avLst/>
          </a:prstGeom>
          <a:noFill/>
        </p:spPr>
        <p:txBody>
          <a:bodyPr wrap="none" rtlCol="0">
            <a:spAutoFit/>
          </a:bodyPr>
          <a:lstStyle/>
          <a:p>
            <a:r>
              <a:rPr lang="en-US" dirty="0"/>
              <a:t>Ref. BES Roundtable  report “Opportunities in Chemical in Materials Sciences, 2017</a:t>
            </a:r>
          </a:p>
        </p:txBody>
      </p:sp>
      <p:sp>
        <p:nvSpPr>
          <p:cNvPr id="16" name="Content Placeholder 1">
            <a:extLst>
              <a:ext uri="{FF2B5EF4-FFF2-40B4-BE49-F238E27FC236}">
                <a16:creationId xmlns:a16="http://schemas.microsoft.com/office/drawing/2014/main" id="{F71E0517-3A9C-2F4D-AF89-915459AAEAF6}"/>
              </a:ext>
            </a:extLst>
          </p:cNvPr>
          <p:cNvSpPr txBox="1">
            <a:spLocks/>
          </p:cNvSpPr>
          <p:nvPr/>
        </p:nvSpPr>
        <p:spPr>
          <a:xfrm>
            <a:off x="6117465" y="879798"/>
            <a:ext cx="5239098" cy="114029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panose="020B0604020202020204" pitchFamily="34" charset="0"/>
                <a:ea typeface="Arial"/>
                <a:cs typeface="Arial" panose="020B0604020202020204" pitchFamily="34" charset="0"/>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panose="020B0604020202020204" pitchFamily="34" charset="0"/>
                <a:ea typeface="Arial"/>
                <a:cs typeface="Arial" panose="020B0604020202020204" pitchFamily="34" charset="0"/>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panose="020B0604020202020204" pitchFamily="34" charset="0"/>
                <a:ea typeface="Arial"/>
                <a:cs typeface="Arial" panose="020B0604020202020204" pitchFamily="34" charset="0"/>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panose="020B0604020202020204" pitchFamily="34" charset="0"/>
                <a:ea typeface="Arial"/>
                <a:cs typeface="Arial" panose="020B0604020202020204" pitchFamily="34" charset="0"/>
                <a:sym typeface="Arial"/>
              </a:defRPr>
            </a:lvl4pPr>
            <a:lvl5pPr marL="1482725" marR="0" lvl="4" indent="-222250" algn="l" rtl="0">
              <a:lnSpc>
                <a:spcPct val="90000"/>
              </a:lnSpc>
              <a:spcBef>
                <a:spcPts val="600"/>
              </a:spcBef>
              <a:spcAft>
                <a:spcPts val="0"/>
              </a:spcAft>
              <a:buClr>
                <a:schemeClr val="dk2"/>
              </a:buClr>
              <a:buSzPts val="1800"/>
              <a:buFont typeface="Arial" panose="020B0604020202020204" pitchFamily="34" charset="0"/>
              <a:buChar char="•"/>
              <a:defRPr sz="1800" b="0" i="0" u="none" strike="noStrike" cap="none">
                <a:solidFill>
                  <a:schemeClr val="dk1"/>
                </a:solidFill>
                <a:latin typeface="Arial" panose="020B0604020202020204" pitchFamily="34" charset="0"/>
                <a:ea typeface="Arial"/>
                <a:cs typeface="Arial" panose="020B0604020202020204" pitchFamily="34" charset="0"/>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z="2400" dirty="0"/>
              <a:t>Embedding Quantum Hardware in Classical Frameworks</a:t>
            </a:r>
          </a:p>
        </p:txBody>
      </p:sp>
      <p:pic>
        <p:nvPicPr>
          <p:cNvPr id="17" name="Picture 1" descr="page30image1799808">
            <a:extLst>
              <a:ext uri="{FF2B5EF4-FFF2-40B4-BE49-F238E27FC236}">
                <a16:creationId xmlns:a16="http://schemas.microsoft.com/office/drawing/2014/main" id="{168CFF93-EE19-A244-A7B5-532682CBB8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7324" y="1997371"/>
            <a:ext cx="2376328" cy="21160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79CCD72-FBF6-4349-91FB-2EED3AAF20F1}"/>
              </a:ext>
            </a:extLst>
          </p:cNvPr>
          <p:cNvSpPr txBox="1"/>
          <p:nvPr/>
        </p:nvSpPr>
        <p:spPr>
          <a:xfrm>
            <a:off x="6317364" y="4958848"/>
            <a:ext cx="5426486"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Hybrid model and computing</a:t>
            </a:r>
          </a:p>
          <a:p>
            <a:pPr marL="285750" indent="-285750">
              <a:buFont typeface="Arial" panose="020B0604020202020204" pitchFamily="34" charset="0"/>
              <a:buChar char="•"/>
            </a:pPr>
            <a:r>
              <a:rPr lang="en-US" sz="1600" dirty="0"/>
              <a:t>Separation of problem between “easy” and  “hard” part</a:t>
            </a:r>
          </a:p>
          <a:p>
            <a:pPr marL="285750" indent="-285750">
              <a:buFont typeface="Arial" panose="020B0604020202020204" pitchFamily="34" charset="0"/>
              <a:buChar char="•"/>
            </a:pPr>
            <a:r>
              <a:rPr lang="en-US" sz="1600" dirty="0"/>
              <a:t>Interfacing </a:t>
            </a:r>
          </a:p>
          <a:p>
            <a:pPr marL="285750" indent="-285750">
              <a:buFont typeface="Arial" panose="020B0604020202020204" pitchFamily="34" charset="0"/>
              <a:buChar char="•"/>
            </a:pPr>
            <a:endParaRPr lang="en-US" sz="1600" dirty="0"/>
          </a:p>
        </p:txBody>
      </p:sp>
      <p:sp>
        <p:nvSpPr>
          <p:cNvPr id="11" name="TextBox 10">
            <a:extLst>
              <a:ext uri="{FF2B5EF4-FFF2-40B4-BE49-F238E27FC236}">
                <a16:creationId xmlns:a16="http://schemas.microsoft.com/office/drawing/2014/main" id="{E0403042-FFBE-F740-9A46-8B5F85462534}"/>
              </a:ext>
            </a:extLst>
          </p:cNvPr>
          <p:cNvSpPr txBox="1"/>
          <p:nvPr/>
        </p:nvSpPr>
        <p:spPr>
          <a:xfrm>
            <a:off x="7371454" y="4144506"/>
            <a:ext cx="3299301" cy="523220"/>
          </a:xfrm>
          <a:prstGeom prst="rect">
            <a:avLst/>
          </a:prstGeom>
          <a:noFill/>
        </p:spPr>
        <p:txBody>
          <a:bodyPr wrap="none" rtlCol="0">
            <a:spAutoFit/>
          </a:bodyPr>
          <a:lstStyle/>
          <a:p>
            <a:r>
              <a:rPr lang="en-US" dirty="0"/>
              <a:t>Enzymatic center of P450 cytochrome </a:t>
            </a:r>
          </a:p>
          <a:p>
            <a:endParaRPr lang="en-US" dirty="0"/>
          </a:p>
        </p:txBody>
      </p:sp>
      <p:cxnSp>
        <p:nvCxnSpPr>
          <p:cNvPr id="13" name="Straight Connector 12">
            <a:extLst>
              <a:ext uri="{FF2B5EF4-FFF2-40B4-BE49-F238E27FC236}">
                <a16:creationId xmlns:a16="http://schemas.microsoft.com/office/drawing/2014/main" id="{B3F4AFB3-987B-2C44-81E1-BBDCB0F3571D}"/>
              </a:ext>
            </a:extLst>
          </p:cNvPr>
          <p:cNvCxnSpPr>
            <a:cxnSpLocks/>
          </p:cNvCxnSpPr>
          <p:nvPr/>
        </p:nvCxnSpPr>
        <p:spPr>
          <a:xfrm>
            <a:off x="6136291" y="1146220"/>
            <a:ext cx="0" cy="5322781"/>
          </a:xfrm>
          <a:prstGeom prst="line">
            <a:avLst/>
          </a:prstGeom>
          <a:ln w="57150">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79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6398C7-167B-C841-802B-5A42A4EF8633}"/>
              </a:ext>
            </a:extLst>
          </p:cNvPr>
          <p:cNvSpPr>
            <a:spLocks noGrp="1"/>
          </p:cNvSpPr>
          <p:nvPr>
            <p:ph type="body" idx="1"/>
          </p:nvPr>
        </p:nvSpPr>
        <p:spPr/>
        <p:txBody>
          <a:bodyPr/>
          <a:lstStyle/>
          <a:p>
            <a:pPr marL="565150" indent="-514350">
              <a:buFont typeface="+mj-lt"/>
              <a:buAutoNum type="arabicPeriod"/>
            </a:pPr>
            <a:r>
              <a:rPr lang="en-US" b="1" dirty="0"/>
              <a:t>Trial state is prepared by parametrized  quantum circuit</a:t>
            </a:r>
            <a:r>
              <a:rPr lang="en-US" dirty="0"/>
              <a:t> </a:t>
            </a:r>
          </a:p>
          <a:p>
            <a:pPr lvl="1"/>
            <a:r>
              <a:rPr lang="en-US" dirty="0"/>
              <a:t>Start with Hartree-</a:t>
            </a:r>
            <a:r>
              <a:rPr lang="en-US" dirty="0" err="1"/>
              <a:t>Fock</a:t>
            </a:r>
            <a:r>
              <a:rPr lang="en-US" dirty="0"/>
              <a:t> as initial state </a:t>
            </a:r>
          </a:p>
          <a:p>
            <a:pPr lvl="1"/>
            <a:r>
              <a:rPr lang="en-US" dirty="0"/>
              <a:t>Act on the state with circuit parametrized with angles  </a:t>
            </a:r>
          </a:p>
        </p:txBody>
      </p:sp>
      <p:sp>
        <p:nvSpPr>
          <p:cNvPr id="4" name="Title 1">
            <a:extLst>
              <a:ext uri="{FF2B5EF4-FFF2-40B4-BE49-F238E27FC236}">
                <a16:creationId xmlns:a16="http://schemas.microsoft.com/office/drawing/2014/main" id="{B98A1B7D-FF49-B344-8D36-EFD2BF4D75F0}"/>
              </a:ext>
            </a:extLst>
          </p:cNvPr>
          <p:cNvSpPr>
            <a:spLocks noGrp="1"/>
          </p:cNvSpPr>
          <p:nvPr>
            <p:ph type="title"/>
          </p:nvPr>
        </p:nvSpPr>
        <p:spPr/>
        <p:txBody>
          <a:bodyPr/>
          <a:lstStyle/>
          <a:p>
            <a:r>
              <a:rPr lang="en-US" dirty="0"/>
              <a:t>Variational Quantum </a:t>
            </a:r>
            <a:r>
              <a:rPr lang="en-US" dirty="0" err="1"/>
              <a:t>Eigensolver</a:t>
            </a:r>
            <a:r>
              <a:rPr lang="en-US" dirty="0"/>
              <a:t> (VQE)</a:t>
            </a:r>
          </a:p>
        </p:txBody>
      </p:sp>
      <p:pic>
        <p:nvPicPr>
          <p:cNvPr id="5" name="Picture 4">
            <a:extLst>
              <a:ext uri="{FF2B5EF4-FFF2-40B4-BE49-F238E27FC236}">
                <a16:creationId xmlns:a16="http://schemas.microsoft.com/office/drawing/2014/main" id="{2A5CCF89-9D5A-B24C-B207-978C1BAE255E}"/>
              </a:ext>
            </a:extLst>
          </p:cNvPr>
          <p:cNvPicPr>
            <a:picLocks noChangeAspect="1"/>
          </p:cNvPicPr>
          <p:nvPr/>
        </p:nvPicPr>
        <p:blipFill>
          <a:blip r:embed="rId2"/>
          <a:stretch>
            <a:fillRect/>
          </a:stretch>
        </p:blipFill>
        <p:spPr>
          <a:xfrm>
            <a:off x="8629973" y="2669758"/>
            <a:ext cx="2525707" cy="408084"/>
          </a:xfrm>
          <a:prstGeom prst="rect">
            <a:avLst/>
          </a:prstGeom>
        </p:spPr>
      </p:pic>
      <p:pic>
        <p:nvPicPr>
          <p:cNvPr id="7" name="Picture 6">
            <a:extLst>
              <a:ext uri="{FF2B5EF4-FFF2-40B4-BE49-F238E27FC236}">
                <a16:creationId xmlns:a16="http://schemas.microsoft.com/office/drawing/2014/main" id="{33C37415-0D66-E548-A54D-19F08A41CE99}"/>
              </a:ext>
            </a:extLst>
          </p:cNvPr>
          <p:cNvPicPr>
            <a:picLocks noChangeAspect="1"/>
          </p:cNvPicPr>
          <p:nvPr/>
        </p:nvPicPr>
        <p:blipFill>
          <a:blip r:embed="rId3"/>
          <a:stretch>
            <a:fillRect/>
          </a:stretch>
        </p:blipFill>
        <p:spPr>
          <a:xfrm>
            <a:off x="949597" y="7293663"/>
            <a:ext cx="3213100" cy="2209800"/>
          </a:xfrm>
          <a:prstGeom prst="rect">
            <a:avLst/>
          </a:prstGeom>
        </p:spPr>
      </p:pic>
      <p:sp>
        <p:nvSpPr>
          <p:cNvPr id="8" name="TextBox 7">
            <a:extLst>
              <a:ext uri="{FF2B5EF4-FFF2-40B4-BE49-F238E27FC236}">
                <a16:creationId xmlns:a16="http://schemas.microsoft.com/office/drawing/2014/main" id="{5063F940-59A4-D74A-BD7E-DBB8C77B65CB}"/>
              </a:ext>
            </a:extLst>
          </p:cNvPr>
          <p:cNvSpPr txBox="1"/>
          <p:nvPr/>
        </p:nvSpPr>
        <p:spPr>
          <a:xfrm>
            <a:off x="3314548" y="3806733"/>
            <a:ext cx="1696298" cy="307777"/>
          </a:xfrm>
          <a:prstGeom prst="rect">
            <a:avLst/>
          </a:prstGeom>
          <a:noFill/>
        </p:spPr>
        <p:txBody>
          <a:bodyPr wrap="none" rtlCol="0">
            <a:spAutoFit/>
          </a:bodyPr>
          <a:lstStyle/>
          <a:p>
            <a:r>
              <a:rPr lang="en-US" dirty="0"/>
              <a:t>Prepare trial  state:</a:t>
            </a:r>
          </a:p>
        </p:txBody>
      </p:sp>
      <p:pic>
        <p:nvPicPr>
          <p:cNvPr id="9" name="Picture 8">
            <a:extLst>
              <a:ext uri="{FF2B5EF4-FFF2-40B4-BE49-F238E27FC236}">
                <a16:creationId xmlns:a16="http://schemas.microsoft.com/office/drawing/2014/main" id="{0FCE1664-973B-3E48-AB0D-BD3B4A3FCD87}"/>
              </a:ext>
            </a:extLst>
          </p:cNvPr>
          <p:cNvPicPr>
            <a:picLocks noChangeAspect="1"/>
          </p:cNvPicPr>
          <p:nvPr/>
        </p:nvPicPr>
        <p:blipFill>
          <a:blip r:embed="rId3"/>
          <a:stretch>
            <a:fillRect/>
          </a:stretch>
        </p:blipFill>
        <p:spPr>
          <a:xfrm>
            <a:off x="1693998" y="3583813"/>
            <a:ext cx="3213100" cy="2209800"/>
          </a:xfrm>
          <a:prstGeom prst="rect">
            <a:avLst/>
          </a:prstGeom>
        </p:spPr>
      </p:pic>
    </p:spTree>
    <p:extLst>
      <p:ext uri="{BB962C8B-B14F-4D97-AF65-F5344CB8AC3E}">
        <p14:creationId xmlns:p14="http://schemas.microsoft.com/office/powerpoint/2010/main" val="150444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6398C7-167B-C841-802B-5A42A4EF8633}"/>
              </a:ext>
            </a:extLst>
          </p:cNvPr>
          <p:cNvSpPr>
            <a:spLocks noGrp="1"/>
          </p:cNvSpPr>
          <p:nvPr>
            <p:ph type="body" idx="1"/>
          </p:nvPr>
        </p:nvSpPr>
        <p:spPr/>
        <p:txBody>
          <a:bodyPr/>
          <a:lstStyle/>
          <a:p>
            <a:pPr marL="50800" indent="0">
              <a:buNone/>
            </a:pPr>
            <a:r>
              <a:rPr lang="en-US" b="1" dirty="0"/>
              <a:t>2. Measure state with quantum circuit </a:t>
            </a:r>
          </a:p>
          <a:p>
            <a:pPr lvl="1"/>
            <a:r>
              <a:rPr lang="en-US" dirty="0"/>
              <a:t>Create  circuit for each term in the Hamiltonian</a:t>
            </a:r>
          </a:p>
          <a:p>
            <a:pPr lvl="1"/>
            <a:r>
              <a:rPr lang="en-US" dirty="0"/>
              <a:t>Sample circuit repeatedly to determine expectation value for energy</a:t>
            </a:r>
          </a:p>
        </p:txBody>
      </p:sp>
      <p:sp>
        <p:nvSpPr>
          <p:cNvPr id="4" name="Title 1">
            <a:extLst>
              <a:ext uri="{FF2B5EF4-FFF2-40B4-BE49-F238E27FC236}">
                <a16:creationId xmlns:a16="http://schemas.microsoft.com/office/drawing/2014/main" id="{B98A1B7D-FF49-B344-8D36-EFD2BF4D75F0}"/>
              </a:ext>
            </a:extLst>
          </p:cNvPr>
          <p:cNvSpPr>
            <a:spLocks noGrp="1"/>
          </p:cNvSpPr>
          <p:nvPr>
            <p:ph type="title"/>
          </p:nvPr>
        </p:nvSpPr>
        <p:spPr/>
        <p:txBody>
          <a:bodyPr/>
          <a:lstStyle/>
          <a:p>
            <a:r>
              <a:rPr lang="en-US" dirty="0"/>
              <a:t>Variational Quantum </a:t>
            </a:r>
            <a:r>
              <a:rPr lang="en-US" dirty="0" err="1"/>
              <a:t>Eigensolver</a:t>
            </a:r>
            <a:r>
              <a:rPr lang="en-US" dirty="0"/>
              <a:t> (VQE)</a:t>
            </a:r>
          </a:p>
        </p:txBody>
      </p:sp>
      <p:sp>
        <p:nvSpPr>
          <p:cNvPr id="8" name="TextBox 7">
            <a:extLst>
              <a:ext uri="{FF2B5EF4-FFF2-40B4-BE49-F238E27FC236}">
                <a16:creationId xmlns:a16="http://schemas.microsoft.com/office/drawing/2014/main" id="{5063F940-59A4-D74A-BD7E-DBB8C77B65CB}"/>
              </a:ext>
            </a:extLst>
          </p:cNvPr>
          <p:cNvSpPr txBox="1"/>
          <p:nvPr/>
        </p:nvSpPr>
        <p:spPr>
          <a:xfrm>
            <a:off x="-848149" y="8296926"/>
            <a:ext cx="1696298" cy="307777"/>
          </a:xfrm>
          <a:prstGeom prst="rect">
            <a:avLst/>
          </a:prstGeom>
          <a:noFill/>
        </p:spPr>
        <p:txBody>
          <a:bodyPr wrap="none" rtlCol="0">
            <a:spAutoFit/>
          </a:bodyPr>
          <a:lstStyle/>
          <a:p>
            <a:r>
              <a:rPr lang="en-US" dirty="0"/>
              <a:t>Prepare trial  state:</a:t>
            </a:r>
          </a:p>
        </p:txBody>
      </p:sp>
      <p:pic>
        <p:nvPicPr>
          <p:cNvPr id="11" name="Picture 10">
            <a:extLst>
              <a:ext uri="{FF2B5EF4-FFF2-40B4-BE49-F238E27FC236}">
                <a16:creationId xmlns:a16="http://schemas.microsoft.com/office/drawing/2014/main" id="{9F18B783-4BD8-D446-948E-664FB4BD6024}"/>
              </a:ext>
            </a:extLst>
          </p:cNvPr>
          <p:cNvPicPr>
            <a:picLocks noChangeAspect="1"/>
          </p:cNvPicPr>
          <p:nvPr/>
        </p:nvPicPr>
        <p:blipFill>
          <a:blip r:embed="rId2"/>
          <a:stretch>
            <a:fillRect/>
          </a:stretch>
        </p:blipFill>
        <p:spPr>
          <a:xfrm>
            <a:off x="1654447" y="3588038"/>
            <a:ext cx="6845300" cy="1968500"/>
          </a:xfrm>
          <a:prstGeom prst="rect">
            <a:avLst/>
          </a:prstGeom>
        </p:spPr>
      </p:pic>
    </p:spTree>
    <p:extLst>
      <p:ext uri="{BB962C8B-B14F-4D97-AF65-F5344CB8AC3E}">
        <p14:creationId xmlns:p14="http://schemas.microsoft.com/office/powerpoint/2010/main" val="2952831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6398C7-167B-C841-802B-5A42A4EF8633}"/>
              </a:ext>
            </a:extLst>
          </p:cNvPr>
          <p:cNvSpPr>
            <a:spLocks noGrp="1"/>
          </p:cNvSpPr>
          <p:nvPr>
            <p:ph type="body" idx="1"/>
          </p:nvPr>
        </p:nvSpPr>
        <p:spPr/>
        <p:txBody>
          <a:bodyPr/>
          <a:lstStyle/>
          <a:p>
            <a:pPr marL="50800" indent="0">
              <a:buNone/>
            </a:pPr>
            <a:r>
              <a:rPr lang="en-US" b="1" dirty="0"/>
              <a:t>3. Feed the energy and angles into classical optimization loop</a:t>
            </a:r>
          </a:p>
          <a:p>
            <a:pPr lvl="1"/>
            <a:r>
              <a:rPr lang="en-US" dirty="0"/>
              <a:t>Take energy and angles </a:t>
            </a:r>
          </a:p>
          <a:p>
            <a:pPr lvl="1"/>
            <a:r>
              <a:rPr lang="en-US" dirty="0"/>
              <a:t>Use your favorite optimization step</a:t>
            </a:r>
          </a:p>
          <a:p>
            <a:pPr lvl="1"/>
            <a:r>
              <a:rPr lang="en-US" dirty="0"/>
              <a:t>Determine new angles </a:t>
            </a:r>
          </a:p>
        </p:txBody>
      </p:sp>
      <p:sp>
        <p:nvSpPr>
          <p:cNvPr id="4" name="Title 1">
            <a:extLst>
              <a:ext uri="{FF2B5EF4-FFF2-40B4-BE49-F238E27FC236}">
                <a16:creationId xmlns:a16="http://schemas.microsoft.com/office/drawing/2014/main" id="{B98A1B7D-FF49-B344-8D36-EFD2BF4D75F0}"/>
              </a:ext>
            </a:extLst>
          </p:cNvPr>
          <p:cNvSpPr>
            <a:spLocks noGrp="1"/>
          </p:cNvSpPr>
          <p:nvPr>
            <p:ph type="title"/>
          </p:nvPr>
        </p:nvSpPr>
        <p:spPr/>
        <p:txBody>
          <a:bodyPr/>
          <a:lstStyle/>
          <a:p>
            <a:r>
              <a:rPr lang="en-US" dirty="0"/>
              <a:t>Variational Quantum </a:t>
            </a:r>
            <a:r>
              <a:rPr lang="en-US" dirty="0" err="1"/>
              <a:t>Eigensolver</a:t>
            </a:r>
            <a:r>
              <a:rPr lang="en-US" dirty="0"/>
              <a:t> (VQE)</a:t>
            </a:r>
          </a:p>
        </p:txBody>
      </p:sp>
      <p:pic>
        <p:nvPicPr>
          <p:cNvPr id="7" name="Picture 6">
            <a:extLst>
              <a:ext uri="{FF2B5EF4-FFF2-40B4-BE49-F238E27FC236}">
                <a16:creationId xmlns:a16="http://schemas.microsoft.com/office/drawing/2014/main" id="{33C37415-0D66-E548-A54D-19F08A41CE99}"/>
              </a:ext>
            </a:extLst>
          </p:cNvPr>
          <p:cNvPicPr>
            <a:picLocks noChangeAspect="1"/>
          </p:cNvPicPr>
          <p:nvPr/>
        </p:nvPicPr>
        <p:blipFill>
          <a:blip r:embed="rId2"/>
          <a:stretch>
            <a:fillRect/>
          </a:stretch>
        </p:blipFill>
        <p:spPr>
          <a:xfrm>
            <a:off x="2556147" y="7345915"/>
            <a:ext cx="3213100" cy="2209800"/>
          </a:xfrm>
          <a:prstGeom prst="rect">
            <a:avLst/>
          </a:prstGeom>
        </p:spPr>
      </p:pic>
      <p:sp>
        <p:nvSpPr>
          <p:cNvPr id="8" name="TextBox 7">
            <a:extLst>
              <a:ext uri="{FF2B5EF4-FFF2-40B4-BE49-F238E27FC236}">
                <a16:creationId xmlns:a16="http://schemas.microsoft.com/office/drawing/2014/main" id="{5063F940-59A4-D74A-BD7E-DBB8C77B65CB}"/>
              </a:ext>
            </a:extLst>
          </p:cNvPr>
          <p:cNvSpPr txBox="1"/>
          <p:nvPr/>
        </p:nvSpPr>
        <p:spPr>
          <a:xfrm>
            <a:off x="-848149" y="8296926"/>
            <a:ext cx="1696298" cy="307777"/>
          </a:xfrm>
          <a:prstGeom prst="rect">
            <a:avLst/>
          </a:prstGeom>
          <a:noFill/>
        </p:spPr>
        <p:txBody>
          <a:bodyPr wrap="none" rtlCol="0">
            <a:spAutoFit/>
          </a:bodyPr>
          <a:lstStyle/>
          <a:p>
            <a:r>
              <a:rPr lang="en-US" dirty="0"/>
              <a:t>Prepare trial  state:</a:t>
            </a:r>
          </a:p>
        </p:txBody>
      </p:sp>
      <p:pic>
        <p:nvPicPr>
          <p:cNvPr id="5" name="Picture 4">
            <a:extLst>
              <a:ext uri="{FF2B5EF4-FFF2-40B4-BE49-F238E27FC236}">
                <a16:creationId xmlns:a16="http://schemas.microsoft.com/office/drawing/2014/main" id="{84BA08BD-415F-1C4D-A13A-E7F21F23BB1A}"/>
              </a:ext>
            </a:extLst>
          </p:cNvPr>
          <p:cNvPicPr>
            <a:picLocks noChangeAspect="1"/>
          </p:cNvPicPr>
          <p:nvPr/>
        </p:nvPicPr>
        <p:blipFill>
          <a:blip r:embed="rId3"/>
          <a:stretch>
            <a:fillRect/>
          </a:stretch>
        </p:blipFill>
        <p:spPr>
          <a:xfrm>
            <a:off x="2025286" y="3442719"/>
            <a:ext cx="6125936" cy="3026763"/>
          </a:xfrm>
          <a:prstGeom prst="rect">
            <a:avLst/>
          </a:prstGeom>
        </p:spPr>
      </p:pic>
      <p:pic>
        <p:nvPicPr>
          <p:cNvPr id="10" name="Picture 9">
            <a:extLst>
              <a:ext uri="{FF2B5EF4-FFF2-40B4-BE49-F238E27FC236}">
                <a16:creationId xmlns:a16="http://schemas.microsoft.com/office/drawing/2014/main" id="{665DEBCF-58DD-C04A-B430-7332C7E0A220}"/>
              </a:ext>
            </a:extLst>
          </p:cNvPr>
          <p:cNvPicPr>
            <a:picLocks noChangeAspect="1"/>
          </p:cNvPicPr>
          <p:nvPr/>
        </p:nvPicPr>
        <p:blipFill>
          <a:blip r:embed="rId4"/>
          <a:stretch>
            <a:fillRect/>
          </a:stretch>
        </p:blipFill>
        <p:spPr>
          <a:xfrm>
            <a:off x="5088254" y="2271698"/>
            <a:ext cx="2525707" cy="408084"/>
          </a:xfrm>
          <a:prstGeom prst="rect">
            <a:avLst/>
          </a:prstGeom>
        </p:spPr>
      </p:pic>
      <p:pic>
        <p:nvPicPr>
          <p:cNvPr id="6" name="Picture 5">
            <a:extLst>
              <a:ext uri="{FF2B5EF4-FFF2-40B4-BE49-F238E27FC236}">
                <a16:creationId xmlns:a16="http://schemas.microsoft.com/office/drawing/2014/main" id="{6134FD74-BB36-9F43-A111-0AF3427D1424}"/>
              </a:ext>
            </a:extLst>
          </p:cNvPr>
          <p:cNvPicPr>
            <a:picLocks noChangeAspect="1"/>
          </p:cNvPicPr>
          <p:nvPr/>
        </p:nvPicPr>
        <p:blipFill>
          <a:blip r:embed="rId5"/>
          <a:stretch>
            <a:fillRect/>
          </a:stretch>
        </p:blipFill>
        <p:spPr>
          <a:xfrm>
            <a:off x="4955268" y="3054173"/>
            <a:ext cx="2281464" cy="388546"/>
          </a:xfrm>
          <a:prstGeom prst="rect">
            <a:avLst/>
          </a:prstGeom>
        </p:spPr>
      </p:pic>
      <p:sp>
        <p:nvSpPr>
          <p:cNvPr id="9" name="Rectangle 8">
            <a:extLst>
              <a:ext uri="{FF2B5EF4-FFF2-40B4-BE49-F238E27FC236}">
                <a16:creationId xmlns:a16="http://schemas.microsoft.com/office/drawing/2014/main" id="{0019B9DE-390D-CC47-B54A-5232450BBB06}"/>
              </a:ext>
            </a:extLst>
          </p:cNvPr>
          <p:cNvSpPr/>
          <p:nvPr/>
        </p:nvSpPr>
        <p:spPr>
          <a:xfrm>
            <a:off x="466567" y="6281374"/>
            <a:ext cx="4801314" cy="369332"/>
          </a:xfrm>
          <a:prstGeom prst="rect">
            <a:avLst/>
          </a:prstGeom>
        </p:spPr>
        <p:txBody>
          <a:bodyPr wrap="none">
            <a:spAutoFit/>
          </a:bodyPr>
          <a:lstStyle/>
          <a:p>
            <a:pPr marL="50800" indent="0">
              <a:buNone/>
            </a:pPr>
            <a:r>
              <a:rPr lang="en-US" sz="1800" b="1" dirty="0"/>
              <a:t>Repeat  steps 1-3 until minimum is  found</a:t>
            </a:r>
          </a:p>
        </p:txBody>
      </p:sp>
    </p:spTree>
    <p:extLst>
      <p:ext uri="{BB962C8B-B14F-4D97-AF65-F5344CB8AC3E}">
        <p14:creationId xmlns:p14="http://schemas.microsoft.com/office/powerpoint/2010/main" val="2448691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D4F12-3EF5-D44E-9A8D-CC23BE67DA8F}"/>
              </a:ext>
            </a:extLst>
          </p:cNvPr>
          <p:cNvSpPr>
            <a:spLocks noGrp="1"/>
          </p:cNvSpPr>
          <p:nvPr>
            <p:ph type="title"/>
          </p:nvPr>
        </p:nvSpPr>
        <p:spPr/>
        <p:txBody>
          <a:bodyPr/>
          <a:lstStyle/>
          <a:p>
            <a:r>
              <a:rPr lang="en-US" dirty="0"/>
              <a:t>Workflow overview</a:t>
            </a:r>
          </a:p>
        </p:txBody>
      </p:sp>
      <p:sp>
        <p:nvSpPr>
          <p:cNvPr id="4" name="Text Placeholder 2">
            <a:extLst>
              <a:ext uri="{FF2B5EF4-FFF2-40B4-BE49-F238E27FC236}">
                <a16:creationId xmlns:a16="http://schemas.microsoft.com/office/drawing/2014/main" id="{33B1302B-9136-C945-A298-7D9750D716C3}"/>
              </a:ext>
            </a:extLst>
          </p:cNvPr>
          <p:cNvSpPr txBox="1">
            <a:spLocks/>
          </p:cNvSpPr>
          <p:nvPr/>
        </p:nvSpPr>
        <p:spPr>
          <a:xfrm>
            <a:off x="370610" y="1020693"/>
            <a:ext cx="11372771" cy="404777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a:buFont typeface="Arial" panose="020B0604020202020204" pitchFamily="34" charset="0"/>
              <a:buChar char="•"/>
            </a:pPr>
            <a:r>
              <a:rPr lang="en-US" dirty="0"/>
              <a:t>Generate molecular data (quantum chemistry package)</a:t>
            </a:r>
          </a:p>
          <a:p>
            <a:pPr marL="533400" lvl="1" indent="0">
              <a:buNone/>
            </a:pPr>
            <a:r>
              <a:rPr lang="en-US" dirty="0"/>
              <a:t>	Psi4,  </a:t>
            </a:r>
            <a:r>
              <a:rPr lang="en-US" dirty="0" err="1"/>
              <a:t>FySCF</a:t>
            </a:r>
            <a:r>
              <a:rPr lang="en-US" dirty="0"/>
              <a:t>   </a:t>
            </a:r>
            <a:r>
              <a:rPr lang="en-US" dirty="0">
                <a:sym typeface="Wingdings" pitchFamily="2" charset="2"/>
              </a:rPr>
              <a:t> </a:t>
            </a:r>
            <a:r>
              <a:rPr lang="en-US" dirty="0" err="1">
                <a:sym typeface="Wingdings" pitchFamily="2" charset="2"/>
              </a:rPr>
              <a:t>Hartre-Fock</a:t>
            </a:r>
            <a:r>
              <a:rPr lang="en-US" dirty="0">
                <a:sym typeface="Wingdings" pitchFamily="2" charset="2"/>
              </a:rPr>
              <a:t>, integrals, orbitals </a:t>
            </a:r>
          </a:p>
          <a:p>
            <a:pPr marL="533400" lvl="1" indent="0">
              <a:buNone/>
            </a:pPr>
            <a:r>
              <a:rPr lang="en-US" dirty="0"/>
              <a:t>	Generate Fermionic Hamiltonian</a:t>
            </a:r>
          </a:p>
          <a:p>
            <a:pPr marL="533400" lvl="1" indent="0">
              <a:buNone/>
            </a:pPr>
            <a:r>
              <a:rPr lang="en-US" dirty="0"/>
              <a:t>	</a:t>
            </a:r>
            <a:r>
              <a:rPr lang="en-US" dirty="0" err="1"/>
              <a:t>OpenFermion</a:t>
            </a:r>
            <a:endParaRPr lang="en-US" dirty="0"/>
          </a:p>
          <a:p>
            <a:pPr marL="355600" lvl="1" indent="-342900">
              <a:buFont typeface="Arial" panose="020B0604020202020204" pitchFamily="34" charset="0"/>
              <a:buChar char="•"/>
            </a:pPr>
            <a:r>
              <a:rPr lang="en-US" dirty="0"/>
              <a:t>Jordan Wigner  or </a:t>
            </a:r>
            <a:r>
              <a:rPr lang="en-US" dirty="0" err="1"/>
              <a:t>Bravyi</a:t>
            </a:r>
            <a:r>
              <a:rPr lang="en-US" dirty="0"/>
              <a:t> </a:t>
            </a:r>
            <a:r>
              <a:rPr lang="en-US" dirty="0" err="1"/>
              <a:t>Kitaev</a:t>
            </a:r>
            <a:r>
              <a:rPr lang="en-US" dirty="0"/>
              <a:t> of molecular  Hamiltonian to qubits</a:t>
            </a:r>
          </a:p>
          <a:p>
            <a:pPr marL="355600" lvl="1" indent="-342900">
              <a:buFont typeface="Arial" panose="020B0604020202020204" pitchFamily="34" charset="0"/>
              <a:buChar char="•"/>
            </a:pPr>
            <a:r>
              <a:rPr lang="en-US" dirty="0"/>
              <a:t>Preparation of Ansatz circuit for </a:t>
            </a:r>
          </a:p>
          <a:p>
            <a:pPr marL="355600" lvl="1" indent="-342900">
              <a:buFont typeface="Arial" panose="020B0604020202020204" pitchFamily="34" charset="0"/>
              <a:buChar char="•"/>
            </a:pPr>
            <a:r>
              <a:rPr lang="en-US" dirty="0"/>
              <a:t>Measurements of ansatz circuit  over many samples  </a:t>
            </a:r>
            <a:r>
              <a:rPr lang="en-US" dirty="0">
                <a:sym typeface="Wingdings" pitchFamily="2" charset="2"/>
              </a:rPr>
              <a:t>  energy</a:t>
            </a:r>
          </a:p>
          <a:p>
            <a:pPr marL="355600" lvl="1" indent="-342900">
              <a:buFont typeface="Arial" panose="020B0604020202020204" pitchFamily="34" charset="0"/>
              <a:buChar char="•"/>
            </a:pPr>
            <a:r>
              <a:rPr lang="en-US" dirty="0">
                <a:sym typeface="Wingdings" pitchFamily="2" charset="2"/>
              </a:rPr>
              <a:t>Adjust parameters and repeat</a:t>
            </a:r>
            <a:endParaRPr lang="en-US" dirty="0"/>
          </a:p>
          <a:p>
            <a:pPr marL="12700" lvl="1" indent="0">
              <a:buNone/>
            </a:pPr>
            <a:endParaRPr lang="en-US" dirty="0"/>
          </a:p>
          <a:p>
            <a:pPr marL="533400" lvl="1" indent="0">
              <a:buNone/>
            </a:pPr>
            <a:endParaRPr lang="en-US" dirty="0"/>
          </a:p>
          <a:p>
            <a:pPr marL="533400" lvl="1" indent="0">
              <a:buNone/>
            </a:pPr>
            <a:endParaRPr lang="en-US" dirty="0"/>
          </a:p>
          <a:p>
            <a:pPr marL="533400" lvl="1" indent="0">
              <a:buNone/>
            </a:pPr>
            <a:endParaRPr lang="en-US" dirty="0"/>
          </a:p>
          <a:p>
            <a:pPr marL="533400" lvl="1" indent="0">
              <a:buNone/>
            </a:pPr>
            <a:endParaRPr lang="en-US" dirty="0"/>
          </a:p>
        </p:txBody>
      </p:sp>
      <p:pic>
        <p:nvPicPr>
          <p:cNvPr id="5" name="Picture 4">
            <a:extLst>
              <a:ext uri="{FF2B5EF4-FFF2-40B4-BE49-F238E27FC236}">
                <a16:creationId xmlns:a16="http://schemas.microsoft.com/office/drawing/2014/main" id="{B2286F5E-70CD-E944-9702-7B9E749D8836}"/>
              </a:ext>
            </a:extLst>
          </p:cNvPr>
          <p:cNvPicPr>
            <a:picLocks noChangeAspect="1"/>
          </p:cNvPicPr>
          <p:nvPr/>
        </p:nvPicPr>
        <p:blipFill>
          <a:blip r:embed="rId2"/>
          <a:stretch>
            <a:fillRect/>
          </a:stretch>
        </p:blipFill>
        <p:spPr>
          <a:xfrm>
            <a:off x="5416126" y="3429000"/>
            <a:ext cx="2525707" cy="408084"/>
          </a:xfrm>
          <a:prstGeom prst="rect">
            <a:avLst/>
          </a:prstGeom>
        </p:spPr>
      </p:pic>
      <p:pic>
        <p:nvPicPr>
          <p:cNvPr id="6" name="Picture 5">
            <a:extLst>
              <a:ext uri="{FF2B5EF4-FFF2-40B4-BE49-F238E27FC236}">
                <a16:creationId xmlns:a16="http://schemas.microsoft.com/office/drawing/2014/main" id="{277BD007-3DA1-7F44-869A-CC614F4D55DB}"/>
              </a:ext>
            </a:extLst>
          </p:cNvPr>
          <p:cNvPicPr>
            <a:picLocks noChangeAspect="1"/>
          </p:cNvPicPr>
          <p:nvPr/>
        </p:nvPicPr>
        <p:blipFill>
          <a:blip r:embed="rId3"/>
          <a:stretch>
            <a:fillRect/>
          </a:stretch>
        </p:blipFill>
        <p:spPr>
          <a:xfrm>
            <a:off x="5425364" y="4371984"/>
            <a:ext cx="2281464" cy="388546"/>
          </a:xfrm>
          <a:prstGeom prst="rect">
            <a:avLst/>
          </a:prstGeom>
        </p:spPr>
      </p:pic>
    </p:spTree>
    <p:extLst>
      <p:ext uri="{BB962C8B-B14F-4D97-AF65-F5344CB8AC3E}">
        <p14:creationId xmlns:p14="http://schemas.microsoft.com/office/powerpoint/2010/main" val="11163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104A-6E4F-004B-A1A7-74CD7F20948B}"/>
              </a:ext>
            </a:extLst>
          </p:cNvPr>
          <p:cNvSpPr>
            <a:spLocks noGrp="1"/>
          </p:cNvSpPr>
          <p:nvPr>
            <p:ph type="title"/>
          </p:nvPr>
        </p:nvSpPr>
        <p:spPr/>
        <p:txBody>
          <a:bodyPr/>
          <a:lstStyle/>
          <a:p>
            <a:r>
              <a:rPr lang="en-US" dirty="0"/>
              <a:t>Trial wavefunction (Ansatz)</a:t>
            </a:r>
          </a:p>
        </p:txBody>
      </p:sp>
      <p:sp>
        <p:nvSpPr>
          <p:cNvPr id="3" name="Text Placeholder 2">
            <a:extLst>
              <a:ext uri="{FF2B5EF4-FFF2-40B4-BE49-F238E27FC236}">
                <a16:creationId xmlns:a16="http://schemas.microsoft.com/office/drawing/2014/main" id="{B72BDA7E-9C15-C54C-A847-6A8C6ABC17E5}"/>
              </a:ext>
            </a:extLst>
          </p:cNvPr>
          <p:cNvSpPr>
            <a:spLocks noGrp="1"/>
          </p:cNvSpPr>
          <p:nvPr>
            <p:ph type="body" idx="1"/>
          </p:nvPr>
        </p:nvSpPr>
        <p:spPr>
          <a:xfrm>
            <a:off x="347563" y="1508760"/>
            <a:ext cx="11372771" cy="2496081"/>
          </a:xfrm>
        </p:spPr>
        <p:txBody>
          <a:bodyPr/>
          <a:lstStyle/>
          <a:p>
            <a:r>
              <a:rPr lang="en-US" dirty="0"/>
              <a:t>Hydrogen-like molecules:  </a:t>
            </a:r>
            <a:r>
              <a:rPr lang="en-US" dirty="0" err="1"/>
              <a:t>LiH</a:t>
            </a:r>
            <a:r>
              <a:rPr lang="en-US" dirty="0"/>
              <a:t>, </a:t>
            </a:r>
            <a:r>
              <a:rPr lang="en-US" dirty="0" err="1"/>
              <a:t>NaH</a:t>
            </a:r>
            <a:r>
              <a:rPr lang="en-US" dirty="0"/>
              <a:t>, KH, </a:t>
            </a:r>
            <a:r>
              <a:rPr lang="en-US" dirty="0" err="1"/>
              <a:t>RbH</a:t>
            </a:r>
            <a:r>
              <a:rPr lang="en-US" dirty="0"/>
              <a:t> with STO-3G basis</a:t>
            </a:r>
          </a:p>
          <a:p>
            <a:r>
              <a:rPr lang="en-US" dirty="0"/>
              <a:t>Adjustable  list of active orbitals (1 active orbital= 1 qubit)</a:t>
            </a:r>
          </a:p>
          <a:p>
            <a:r>
              <a:rPr lang="en-US" dirty="0"/>
              <a:t>Frozen core Hamiltonian with  </a:t>
            </a:r>
            <a:r>
              <a:rPr lang="en-US" dirty="0">
                <a:solidFill>
                  <a:schemeClr val="bg2"/>
                </a:solidFill>
              </a:rPr>
              <a:t>2 electrons, 4 orbital</a:t>
            </a:r>
          </a:p>
          <a:p>
            <a:r>
              <a:rPr lang="en-US" dirty="0"/>
              <a:t>Ansatz:</a:t>
            </a:r>
          </a:p>
        </p:txBody>
      </p:sp>
      <p:sp>
        <p:nvSpPr>
          <p:cNvPr id="5" name="Rectangle 4">
            <a:extLst>
              <a:ext uri="{FF2B5EF4-FFF2-40B4-BE49-F238E27FC236}">
                <a16:creationId xmlns:a16="http://schemas.microsoft.com/office/drawing/2014/main" id="{3C9E9AC9-4CBB-EF40-91BC-85D2D5BB5BF7}"/>
              </a:ext>
            </a:extLst>
          </p:cNvPr>
          <p:cNvSpPr/>
          <p:nvPr/>
        </p:nvSpPr>
        <p:spPr>
          <a:xfrm>
            <a:off x="2689762" y="3905888"/>
            <a:ext cx="792205" cy="400110"/>
          </a:xfrm>
          <a:prstGeom prst="rect">
            <a:avLst/>
          </a:prstGeom>
        </p:spPr>
        <p:txBody>
          <a:bodyPr wrap="none">
            <a:spAutoFit/>
          </a:bodyPr>
          <a:lstStyle/>
          <a:p>
            <a:r>
              <a:rPr lang="en-US" sz="2000" b="1" dirty="0"/>
              <a:t>UCC</a:t>
            </a:r>
            <a:r>
              <a:rPr lang="en-US" dirty="0"/>
              <a:t> </a:t>
            </a:r>
          </a:p>
        </p:txBody>
      </p:sp>
      <p:sp>
        <p:nvSpPr>
          <p:cNvPr id="7" name="Rectangle 6">
            <a:extLst>
              <a:ext uri="{FF2B5EF4-FFF2-40B4-BE49-F238E27FC236}">
                <a16:creationId xmlns:a16="http://schemas.microsoft.com/office/drawing/2014/main" id="{0F1F40E5-6A60-9E4D-A243-731A640DAAB1}"/>
              </a:ext>
            </a:extLst>
          </p:cNvPr>
          <p:cNvSpPr/>
          <p:nvPr/>
        </p:nvSpPr>
        <p:spPr>
          <a:xfrm>
            <a:off x="8025492" y="3832230"/>
            <a:ext cx="3316934" cy="400110"/>
          </a:xfrm>
          <a:prstGeom prst="rect">
            <a:avLst/>
          </a:prstGeom>
        </p:spPr>
        <p:txBody>
          <a:bodyPr wrap="none">
            <a:spAutoFit/>
          </a:bodyPr>
          <a:lstStyle/>
          <a:p>
            <a:r>
              <a:rPr lang="en-US" sz="2000" b="1" dirty="0"/>
              <a:t>HWE (</a:t>
            </a:r>
            <a:r>
              <a:rPr lang="en-US" sz="2000" b="1" dirty="0" err="1"/>
              <a:t>HardWare</a:t>
            </a:r>
            <a:r>
              <a:rPr lang="en-US" sz="2000" b="1" dirty="0"/>
              <a:t> Efficient)</a:t>
            </a:r>
            <a:endParaRPr lang="en-US" dirty="0"/>
          </a:p>
        </p:txBody>
      </p:sp>
      <p:pic>
        <p:nvPicPr>
          <p:cNvPr id="8" name="Picture 7">
            <a:extLst>
              <a:ext uri="{FF2B5EF4-FFF2-40B4-BE49-F238E27FC236}">
                <a16:creationId xmlns:a16="http://schemas.microsoft.com/office/drawing/2014/main" id="{4DB8769B-D548-8E45-A1BC-375EFB5A8E7F}"/>
              </a:ext>
            </a:extLst>
          </p:cNvPr>
          <p:cNvPicPr>
            <a:picLocks noChangeAspect="1"/>
          </p:cNvPicPr>
          <p:nvPr/>
        </p:nvPicPr>
        <p:blipFill>
          <a:blip r:embed="rId2"/>
          <a:stretch>
            <a:fillRect/>
          </a:stretch>
        </p:blipFill>
        <p:spPr>
          <a:xfrm>
            <a:off x="1056752" y="4240446"/>
            <a:ext cx="4577593" cy="1663663"/>
          </a:xfrm>
          <a:prstGeom prst="rect">
            <a:avLst/>
          </a:prstGeom>
        </p:spPr>
      </p:pic>
      <p:pic>
        <p:nvPicPr>
          <p:cNvPr id="9" name="Picture 8">
            <a:extLst>
              <a:ext uri="{FF2B5EF4-FFF2-40B4-BE49-F238E27FC236}">
                <a16:creationId xmlns:a16="http://schemas.microsoft.com/office/drawing/2014/main" id="{E3A21AD4-3488-484E-A0A5-4738BF25FAD8}"/>
              </a:ext>
            </a:extLst>
          </p:cNvPr>
          <p:cNvPicPr>
            <a:picLocks noChangeAspect="1"/>
          </p:cNvPicPr>
          <p:nvPr/>
        </p:nvPicPr>
        <p:blipFill>
          <a:blip r:embed="rId3"/>
          <a:stretch>
            <a:fillRect/>
          </a:stretch>
        </p:blipFill>
        <p:spPr>
          <a:xfrm>
            <a:off x="6557657" y="4241693"/>
            <a:ext cx="4225122" cy="1662416"/>
          </a:xfrm>
          <a:prstGeom prst="rect">
            <a:avLst/>
          </a:prstGeom>
        </p:spPr>
      </p:pic>
      <p:sp>
        <p:nvSpPr>
          <p:cNvPr id="10" name="Rectangle 9">
            <a:extLst>
              <a:ext uri="{FF2B5EF4-FFF2-40B4-BE49-F238E27FC236}">
                <a16:creationId xmlns:a16="http://schemas.microsoft.com/office/drawing/2014/main" id="{B1B1DBE9-1AAD-5A44-82D1-659F326547A9}"/>
              </a:ext>
            </a:extLst>
          </p:cNvPr>
          <p:cNvSpPr/>
          <p:nvPr/>
        </p:nvSpPr>
        <p:spPr>
          <a:xfrm>
            <a:off x="297548" y="5944091"/>
            <a:ext cx="6096000" cy="523220"/>
          </a:xfrm>
          <a:prstGeom prst="rect">
            <a:avLst/>
          </a:prstGeom>
        </p:spPr>
        <p:txBody>
          <a:bodyPr>
            <a:spAutoFit/>
          </a:bodyPr>
          <a:lstStyle/>
          <a:p>
            <a:r>
              <a:rPr lang="en-US" dirty="0">
                <a:latin typeface="CMR9"/>
              </a:rPr>
              <a:t>J. Romero, R. </a:t>
            </a:r>
            <a:r>
              <a:rPr lang="en-US" dirty="0" err="1">
                <a:latin typeface="CMR9"/>
              </a:rPr>
              <a:t>Babbush</a:t>
            </a:r>
            <a:r>
              <a:rPr lang="en-US" dirty="0">
                <a:latin typeface="CMR9"/>
              </a:rPr>
              <a:t>, J. R. McClean, C. Hempel, P. Love, and A. </a:t>
            </a:r>
            <a:r>
              <a:rPr lang="en-US" dirty="0" err="1">
                <a:latin typeface="CMR9"/>
              </a:rPr>
              <a:t>Aspuru-Guzik</a:t>
            </a:r>
            <a:r>
              <a:rPr lang="en-US" dirty="0">
                <a:latin typeface="CMR9"/>
              </a:rPr>
              <a:t>. </a:t>
            </a:r>
            <a:r>
              <a:rPr lang="en-US" dirty="0">
                <a:latin typeface="CMTI9"/>
              </a:rPr>
              <a:t>Quantum Science and Technology</a:t>
            </a:r>
            <a:r>
              <a:rPr lang="en-US" dirty="0">
                <a:latin typeface="CMR9"/>
              </a:rPr>
              <a:t>, 4, 2018. </a:t>
            </a:r>
            <a:endParaRPr lang="en-US" dirty="0"/>
          </a:p>
        </p:txBody>
      </p:sp>
      <p:sp>
        <p:nvSpPr>
          <p:cNvPr id="11" name="TextBox 10">
            <a:extLst>
              <a:ext uri="{FF2B5EF4-FFF2-40B4-BE49-F238E27FC236}">
                <a16:creationId xmlns:a16="http://schemas.microsoft.com/office/drawing/2014/main" id="{7B2F037F-476F-3F41-90F5-41E1D3047076}"/>
              </a:ext>
            </a:extLst>
          </p:cNvPr>
          <p:cNvSpPr txBox="1"/>
          <p:nvPr/>
        </p:nvSpPr>
        <p:spPr>
          <a:xfrm>
            <a:off x="6746814" y="5851257"/>
            <a:ext cx="4595612" cy="954107"/>
          </a:xfrm>
          <a:prstGeom prst="rect">
            <a:avLst/>
          </a:prstGeom>
          <a:noFill/>
        </p:spPr>
        <p:txBody>
          <a:bodyPr wrap="square" rtlCol="0">
            <a:spAutoFit/>
          </a:bodyPr>
          <a:lstStyle/>
          <a:p>
            <a:r>
              <a:rPr lang="en-US" dirty="0"/>
              <a:t>A. </a:t>
            </a:r>
            <a:r>
              <a:rPr lang="en-US" dirty="0" err="1"/>
              <a:t>Kandala</a:t>
            </a:r>
            <a:r>
              <a:rPr lang="en-US" dirty="0"/>
              <a:t>, A. </a:t>
            </a:r>
            <a:r>
              <a:rPr lang="en-US" dirty="0" err="1"/>
              <a:t>Mezzacapo</a:t>
            </a:r>
            <a:r>
              <a:rPr lang="en-US" dirty="0"/>
              <a:t>, </a:t>
            </a:r>
            <a:r>
              <a:rPr lang="en-US" dirty="0" err="1"/>
              <a:t>K.Temme</a:t>
            </a:r>
            <a:r>
              <a:rPr lang="en-US" dirty="0"/>
              <a:t>, M. </a:t>
            </a:r>
            <a:r>
              <a:rPr lang="en-US" dirty="0" err="1"/>
              <a:t>Takita</a:t>
            </a:r>
            <a:r>
              <a:rPr lang="en-US" dirty="0"/>
              <a:t>, M. Brink, J. M. Chow,  J.M. Gambetta, </a:t>
            </a:r>
          </a:p>
          <a:p>
            <a:r>
              <a:rPr lang="en-US" dirty="0"/>
              <a:t>Nature, 549, 242 (2017</a:t>
            </a:r>
            <a:r>
              <a:rPr lang="en-US" b="1" dirty="0"/>
              <a:t>)</a:t>
            </a:r>
          </a:p>
          <a:p>
            <a:endParaRPr lang="en-US" dirty="0"/>
          </a:p>
        </p:txBody>
      </p:sp>
    </p:spTree>
    <p:extLst>
      <p:ext uri="{BB962C8B-B14F-4D97-AF65-F5344CB8AC3E}">
        <p14:creationId xmlns:p14="http://schemas.microsoft.com/office/powerpoint/2010/main" val="2364251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104A-6E4F-004B-A1A7-74CD7F20948B}"/>
              </a:ext>
            </a:extLst>
          </p:cNvPr>
          <p:cNvSpPr>
            <a:spLocks noGrp="1"/>
          </p:cNvSpPr>
          <p:nvPr>
            <p:ph type="title"/>
          </p:nvPr>
        </p:nvSpPr>
        <p:spPr/>
        <p:txBody>
          <a:bodyPr/>
          <a:lstStyle/>
          <a:p>
            <a:r>
              <a:rPr lang="en-US" dirty="0"/>
              <a:t>Trial wavefunction (Ansatz)</a:t>
            </a:r>
          </a:p>
        </p:txBody>
      </p:sp>
      <p:sp>
        <p:nvSpPr>
          <p:cNvPr id="3" name="Text Placeholder 2">
            <a:extLst>
              <a:ext uri="{FF2B5EF4-FFF2-40B4-BE49-F238E27FC236}">
                <a16:creationId xmlns:a16="http://schemas.microsoft.com/office/drawing/2014/main" id="{B72BDA7E-9C15-C54C-A847-6A8C6ABC17E5}"/>
              </a:ext>
            </a:extLst>
          </p:cNvPr>
          <p:cNvSpPr>
            <a:spLocks noGrp="1"/>
          </p:cNvSpPr>
          <p:nvPr>
            <p:ph type="body" idx="1"/>
          </p:nvPr>
        </p:nvSpPr>
        <p:spPr>
          <a:xfrm>
            <a:off x="6182210" y="997490"/>
            <a:ext cx="5832311" cy="2058073"/>
          </a:xfrm>
        </p:spPr>
        <p:txBody>
          <a:bodyPr/>
          <a:lstStyle/>
          <a:p>
            <a:r>
              <a:rPr lang="en-US" sz="2400" dirty="0"/>
              <a:t>primitive  CC</a:t>
            </a:r>
          </a:p>
          <a:p>
            <a:r>
              <a:rPr lang="en-US" sz="2400" dirty="0">
                <a:solidFill>
                  <a:schemeClr val="accent1"/>
                </a:solidFill>
              </a:rPr>
              <a:t>one parameter  </a:t>
            </a:r>
            <a:r>
              <a:rPr lang="en-US" sz="2400" dirty="0"/>
              <a:t>(small search space)</a:t>
            </a:r>
          </a:p>
          <a:p>
            <a:r>
              <a:rPr lang="en-US" sz="2400" dirty="0"/>
              <a:t>not accurate (double excitation)</a:t>
            </a:r>
          </a:p>
          <a:p>
            <a:r>
              <a:rPr lang="en-US" sz="2400" dirty="0"/>
              <a:t>preserve symmetry (</a:t>
            </a:r>
            <a:r>
              <a:rPr lang="en-US" sz="2400" dirty="0" err="1"/>
              <a:t>N</a:t>
            </a:r>
            <a:r>
              <a:rPr lang="en-US" sz="2400" baseline="-25000" dirty="0" err="1"/>
              <a:t>electrons</a:t>
            </a:r>
            <a:r>
              <a:rPr lang="en-US" sz="2400" dirty="0"/>
              <a:t>)</a:t>
            </a:r>
          </a:p>
          <a:p>
            <a:endParaRPr lang="en-US" sz="2400" dirty="0"/>
          </a:p>
        </p:txBody>
      </p:sp>
      <p:sp>
        <p:nvSpPr>
          <p:cNvPr id="5" name="Rectangle 4">
            <a:extLst>
              <a:ext uri="{FF2B5EF4-FFF2-40B4-BE49-F238E27FC236}">
                <a16:creationId xmlns:a16="http://schemas.microsoft.com/office/drawing/2014/main" id="{3C9E9AC9-4CBB-EF40-91BC-85D2D5BB5BF7}"/>
              </a:ext>
            </a:extLst>
          </p:cNvPr>
          <p:cNvSpPr/>
          <p:nvPr/>
        </p:nvSpPr>
        <p:spPr>
          <a:xfrm>
            <a:off x="12141" y="1129773"/>
            <a:ext cx="5296643" cy="400110"/>
          </a:xfrm>
          <a:prstGeom prst="rect">
            <a:avLst/>
          </a:prstGeom>
        </p:spPr>
        <p:txBody>
          <a:bodyPr wrap="none">
            <a:spAutoFit/>
          </a:bodyPr>
          <a:lstStyle/>
          <a:p>
            <a:pPr marL="342900" indent="-342900">
              <a:buFont typeface="Wingdings" pitchFamily="2" charset="2"/>
              <a:buChar char="q"/>
            </a:pPr>
            <a:r>
              <a:rPr lang="en-US" sz="2000" b="1" dirty="0"/>
              <a:t>Unitary Coupled Cluster  Ansatz (UCC)</a:t>
            </a:r>
            <a:r>
              <a:rPr lang="en-US" dirty="0"/>
              <a:t> </a:t>
            </a:r>
          </a:p>
        </p:txBody>
      </p:sp>
      <p:sp>
        <p:nvSpPr>
          <p:cNvPr id="7" name="Rectangle 6">
            <a:extLst>
              <a:ext uri="{FF2B5EF4-FFF2-40B4-BE49-F238E27FC236}">
                <a16:creationId xmlns:a16="http://schemas.microsoft.com/office/drawing/2014/main" id="{0F1F40E5-6A60-9E4D-A243-731A640DAAB1}"/>
              </a:ext>
            </a:extLst>
          </p:cNvPr>
          <p:cNvSpPr/>
          <p:nvPr/>
        </p:nvSpPr>
        <p:spPr>
          <a:xfrm>
            <a:off x="12141" y="3812294"/>
            <a:ext cx="4673074" cy="400110"/>
          </a:xfrm>
          <a:prstGeom prst="rect">
            <a:avLst/>
          </a:prstGeom>
        </p:spPr>
        <p:txBody>
          <a:bodyPr wrap="none">
            <a:spAutoFit/>
          </a:bodyPr>
          <a:lstStyle/>
          <a:p>
            <a:pPr marL="342900" indent="-342900">
              <a:buFont typeface="Wingdings" pitchFamily="2" charset="2"/>
              <a:buChar char="q"/>
            </a:pPr>
            <a:r>
              <a:rPr lang="en-US" sz="2000" b="1" dirty="0"/>
              <a:t>Hardware  Efficient  Ansatz (HWE)</a:t>
            </a:r>
            <a:endParaRPr lang="en-US" dirty="0"/>
          </a:p>
        </p:txBody>
      </p:sp>
      <p:pic>
        <p:nvPicPr>
          <p:cNvPr id="8" name="Picture 7">
            <a:extLst>
              <a:ext uri="{FF2B5EF4-FFF2-40B4-BE49-F238E27FC236}">
                <a16:creationId xmlns:a16="http://schemas.microsoft.com/office/drawing/2014/main" id="{4DB8769B-D548-8E45-A1BC-375EFB5A8E7F}"/>
              </a:ext>
            </a:extLst>
          </p:cNvPr>
          <p:cNvPicPr>
            <a:picLocks noChangeAspect="1"/>
          </p:cNvPicPr>
          <p:nvPr/>
        </p:nvPicPr>
        <p:blipFill>
          <a:blip r:embed="rId2"/>
          <a:stretch>
            <a:fillRect/>
          </a:stretch>
        </p:blipFill>
        <p:spPr>
          <a:xfrm>
            <a:off x="547466" y="1529883"/>
            <a:ext cx="4577593" cy="1663663"/>
          </a:xfrm>
          <a:prstGeom prst="rect">
            <a:avLst/>
          </a:prstGeom>
        </p:spPr>
      </p:pic>
      <p:pic>
        <p:nvPicPr>
          <p:cNvPr id="9" name="Picture 8">
            <a:extLst>
              <a:ext uri="{FF2B5EF4-FFF2-40B4-BE49-F238E27FC236}">
                <a16:creationId xmlns:a16="http://schemas.microsoft.com/office/drawing/2014/main" id="{E3A21AD4-3488-484E-A0A5-4738BF25FAD8}"/>
              </a:ext>
            </a:extLst>
          </p:cNvPr>
          <p:cNvPicPr>
            <a:picLocks noChangeAspect="1"/>
          </p:cNvPicPr>
          <p:nvPr/>
        </p:nvPicPr>
        <p:blipFill>
          <a:blip r:embed="rId3"/>
          <a:stretch>
            <a:fillRect/>
          </a:stretch>
        </p:blipFill>
        <p:spPr>
          <a:xfrm>
            <a:off x="723701" y="4188841"/>
            <a:ext cx="4225122" cy="1662416"/>
          </a:xfrm>
          <a:prstGeom prst="rect">
            <a:avLst/>
          </a:prstGeom>
        </p:spPr>
      </p:pic>
      <p:sp>
        <p:nvSpPr>
          <p:cNvPr id="10" name="Rectangle 9">
            <a:extLst>
              <a:ext uri="{FF2B5EF4-FFF2-40B4-BE49-F238E27FC236}">
                <a16:creationId xmlns:a16="http://schemas.microsoft.com/office/drawing/2014/main" id="{B1B1DBE9-1AAD-5A44-82D1-659F326547A9}"/>
              </a:ext>
            </a:extLst>
          </p:cNvPr>
          <p:cNvSpPr/>
          <p:nvPr/>
        </p:nvSpPr>
        <p:spPr>
          <a:xfrm>
            <a:off x="461657" y="3222104"/>
            <a:ext cx="6096000" cy="523220"/>
          </a:xfrm>
          <a:prstGeom prst="rect">
            <a:avLst/>
          </a:prstGeom>
        </p:spPr>
        <p:txBody>
          <a:bodyPr>
            <a:spAutoFit/>
          </a:bodyPr>
          <a:lstStyle/>
          <a:p>
            <a:r>
              <a:rPr lang="en-US" dirty="0">
                <a:latin typeface="CMR9"/>
              </a:rPr>
              <a:t>J. Romero, R. </a:t>
            </a:r>
            <a:r>
              <a:rPr lang="en-US" dirty="0" err="1">
                <a:latin typeface="CMR9"/>
              </a:rPr>
              <a:t>Babbush</a:t>
            </a:r>
            <a:r>
              <a:rPr lang="en-US" dirty="0">
                <a:latin typeface="CMR9"/>
              </a:rPr>
              <a:t>, J. R. McClean, C. Hempel, P. Love, and A. </a:t>
            </a:r>
            <a:r>
              <a:rPr lang="en-US" dirty="0" err="1">
                <a:latin typeface="CMR9"/>
              </a:rPr>
              <a:t>Aspuru-Guzik</a:t>
            </a:r>
            <a:r>
              <a:rPr lang="en-US" dirty="0">
                <a:latin typeface="CMR9"/>
              </a:rPr>
              <a:t>. </a:t>
            </a:r>
            <a:r>
              <a:rPr lang="en-US" dirty="0">
                <a:latin typeface="CMTI9"/>
              </a:rPr>
              <a:t>Quantum Science and Technology</a:t>
            </a:r>
            <a:r>
              <a:rPr lang="en-US" dirty="0">
                <a:latin typeface="CMR9"/>
              </a:rPr>
              <a:t>, 4, 2018. </a:t>
            </a:r>
            <a:endParaRPr lang="en-US" dirty="0"/>
          </a:p>
        </p:txBody>
      </p:sp>
      <p:sp>
        <p:nvSpPr>
          <p:cNvPr id="11" name="TextBox 10">
            <a:extLst>
              <a:ext uri="{FF2B5EF4-FFF2-40B4-BE49-F238E27FC236}">
                <a16:creationId xmlns:a16="http://schemas.microsoft.com/office/drawing/2014/main" id="{7B2F037F-476F-3F41-90F5-41E1D3047076}"/>
              </a:ext>
            </a:extLst>
          </p:cNvPr>
          <p:cNvSpPr txBox="1"/>
          <p:nvPr/>
        </p:nvSpPr>
        <p:spPr>
          <a:xfrm>
            <a:off x="461657" y="5857299"/>
            <a:ext cx="5059467" cy="738664"/>
          </a:xfrm>
          <a:prstGeom prst="rect">
            <a:avLst/>
          </a:prstGeom>
          <a:noFill/>
        </p:spPr>
        <p:txBody>
          <a:bodyPr wrap="square" rtlCol="0">
            <a:spAutoFit/>
          </a:bodyPr>
          <a:lstStyle/>
          <a:p>
            <a:r>
              <a:rPr lang="en-US" dirty="0"/>
              <a:t>A. </a:t>
            </a:r>
            <a:r>
              <a:rPr lang="en-US" dirty="0" err="1"/>
              <a:t>Kandala</a:t>
            </a:r>
            <a:r>
              <a:rPr lang="en-US" dirty="0"/>
              <a:t>, A. </a:t>
            </a:r>
            <a:r>
              <a:rPr lang="en-US" dirty="0" err="1"/>
              <a:t>Mezzacapo</a:t>
            </a:r>
            <a:r>
              <a:rPr lang="en-US" dirty="0"/>
              <a:t>, </a:t>
            </a:r>
            <a:r>
              <a:rPr lang="en-US" dirty="0" err="1"/>
              <a:t>K.Temme</a:t>
            </a:r>
            <a:r>
              <a:rPr lang="en-US" dirty="0"/>
              <a:t>, M. </a:t>
            </a:r>
            <a:r>
              <a:rPr lang="en-US" dirty="0" err="1"/>
              <a:t>Takita</a:t>
            </a:r>
            <a:r>
              <a:rPr lang="en-US" dirty="0"/>
              <a:t>, M. Brink, J. M. Chow,  J.M. Gambetta,  Nature, 549, 242 (2017</a:t>
            </a:r>
            <a:r>
              <a:rPr lang="en-US" b="1" dirty="0"/>
              <a:t>)</a:t>
            </a:r>
          </a:p>
          <a:p>
            <a:endParaRPr lang="en-US" dirty="0"/>
          </a:p>
        </p:txBody>
      </p:sp>
      <p:sp>
        <p:nvSpPr>
          <p:cNvPr id="12" name="Text Placeholder 2">
            <a:extLst>
              <a:ext uri="{FF2B5EF4-FFF2-40B4-BE49-F238E27FC236}">
                <a16:creationId xmlns:a16="http://schemas.microsoft.com/office/drawing/2014/main" id="{33C2E823-87FD-2449-BD2B-5CA5FC83E7FB}"/>
              </a:ext>
            </a:extLst>
          </p:cNvPr>
          <p:cNvSpPr txBox="1">
            <a:spLocks/>
          </p:cNvSpPr>
          <p:nvPr/>
        </p:nvSpPr>
        <p:spPr>
          <a:xfrm>
            <a:off x="6347548" y="4161325"/>
            <a:ext cx="5832311" cy="205807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z="2400" dirty="0"/>
              <a:t>“brute force”</a:t>
            </a:r>
          </a:p>
          <a:p>
            <a:r>
              <a:rPr lang="en-US" sz="2400" dirty="0"/>
              <a:t>can map to exact FCI energy</a:t>
            </a:r>
          </a:p>
          <a:p>
            <a:r>
              <a:rPr lang="en-US" sz="2400" dirty="0">
                <a:solidFill>
                  <a:schemeClr val="accent1"/>
                </a:solidFill>
              </a:rPr>
              <a:t>20 parameters  </a:t>
            </a:r>
            <a:r>
              <a:rPr lang="en-US" sz="2400" dirty="0"/>
              <a:t>(large search space)</a:t>
            </a:r>
          </a:p>
          <a:p>
            <a:r>
              <a:rPr lang="en-US" sz="2400" dirty="0"/>
              <a:t>mixes states with different electron number</a:t>
            </a:r>
          </a:p>
          <a:p>
            <a:endParaRPr lang="en-US" sz="2400" dirty="0"/>
          </a:p>
        </p:txBody>
      </p:sp>
      <p:sp>
        <p:nvSpPr>
          <p:cNvPr id="4" name="Oval 3">
            <a:extLst>
              <a:ext uri="{FF2B5EF4-FFF2-40B4-BE49-F238E27FC236}">
                <a16:creationId xmlns:a16="http://schemas.microsoft.com/office/drawing/2014/main" id="{A29A39A3-54C7-C341-B5B8-D944E163F329}"/>
              </a:ext>
            </a:extLst>
          </p:cNvPr>
          <p:cNvSpPr/>
          <p:nvPr/>
        </p:nvSpPr>
        <p:spPr>
          <a:xfrm>
            <a:off x="2758965" y="2664372"/>
            <a:ext cx="571551" cy="646425"/>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13" name="Straight Arrow Connector 12">
            <a:extLst>
              <a:ext uri="{FF2B5EF4-FFF2-40B4-BE49-F238E27FC236}">
                <a16:creationId xmlns:a16="http://schemas.microsoft.com/office/drawing/2014/main" id="{043EFC48-CB4E-7847-9244-36013C647B62}"/>
              </a:ext>
            </a:extLst>
          </p:cNvPr>
          <p:cNvCxnSpPr>
            <a:cxnSpLocks/>
          </p:cNvCxnSpPr>
          <p:nvPr/>
        </p:nvCxnSpPr>
        <p:spPr>
          <a:xfrm flipH="1">
            <a:off x="3301140" y="1964534"/>
            <a:ext cx="3349507" cy="853409"/>
          </a:xfrm>
          <a:prstGeom prst="straightConnector1">
            <a:avLst/>
          </a:prstGeom>
          <a:ln w="31750">
            <a:prstDash val="sysDot"/>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189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FDAB-1AEE-9B42-BC32-FC7CAB231A9E}"/>
              </a:ext>
            </a:extLst>
          </p:cNvPr>
          <p:cNvSpPr>
            <a:spLocks noGrp="1"/>
          </p:cNvSpPr>
          <p:nvPr>
            <p:ph type="title"/>
          </p:nvPr>
        </p:nvSpPr>
        <p:spPr/>
        <p:txBody>
          <a:bodyPr/>
          <a:lstStyle/>
          <a:p>
            <a:r>
              <a:rPr lang="en-US" dirty="0"/>
              <a:t>Trial wavefunction (Ansatz)</a:t>
            </a:r>
          </a:p>
        </p:txBody>
      </p:sp>
      <p:sp>
        <p:nvSpPr>
          <p:cNvPr id="3" name="Text Placeholder 2">
            <a:extLst>
              <a:ext uri="{FF2B5EF4-FFF2-40B4-BE49-F238E27FC236}">
                <a16:creationId xmlns:a16="http://schemas.microsoft.com/office/drawing/2014/main" id="{90C96EF0-79FA-6A40-A601-8910FF9DFDD2}"/>
              </a:ext>
            </a:extLst>
          </p:cNvPr>
          <p:cNvSpPr>
            <a:spLocks noGrp="1"/>
          </p:cNvSpPr>
          <p:nvPr>
            <p:ph type="body" idx="1"/>
          </p:nvPr>
        </p:nvSpPr>
        <p:spPr>
          <a:xfrm>
            <a:off x="261715" y="732422"/>
            <a:ext cx="4106966" cy="1625789"/>
          </a:xfrm>
        </p:spPr>
        <p:txBody>
          <a:bodyPr/>
          <a:lstStyle/>
          <a:p>
            <a:pPr>
              <a:spcBef>
                <a:spcPts val="600"/>
              </a:spcBef>
            </a:pPr>
            <a:r>
              <a:rPr lang="en-US" sz="2000" dirty="0"/>
              <a:t>modification of UCC</a:t>
            </a:r>
          </a:p>
          <a:p>
            <a:pPr>
              <a:spcBef>
                <a:spcPts val="600"/>
              </a:spcBef>
            </a:pPr>
            <a:r>
              <a:rPr lang="en-US" sz="2000" dirty="0"/>
              <a:t>constrained VQE optimization</a:t>
            </a:r>
          </a:p>
          <a:p>
            <a:pPr>
              <a:spcBef>
                <a:spcPts val="600"/>
              </a:spcBef>
            </a:pPr>
            <a:r>
              <a:rPr lang="en-US" sz="2000" dirty="0"/>
              <a:t>simulated results for KH</a:t>
            </a:r>
          </a:p>
          <a:p>
            <a:pPr>
              <a:spcBef>
                <a:spcPts val="600"/>
              </a:spcBef>
            </a:pPr>
            <a:r>
              <a:rPr lang="en-US" sz="2000" dirty="0"/>
              <a:t>spectroscopy</a:t>
            </a:r>
          </a:p>
        </p:txBody>
      </p:sp>
      <p:pic>
        <p:nvPicPr>
          <p:cNvPr id="5" name="Picture 4">
            <a:extLst>
              <a:ext uri="{FF2B5EF4-FFF2-40B4-BE49-F238E27FC236}">
                <a16:creationId xmlns:a16="http://schemas.microsoft.com/office/drawing/2014/main" id="{F61E25DC-C055-4849-B5E1-22F9A8B09D14}"/>
              </a:ext>
            </a:extLst>
          </p:cNvPr>
          <p:cNvPicPr>
            <a:picLocks noChangeAspect="1"/>
          </p:cNvPicPr>
          <p:nvPr/>
        </p:nvPicPr>
        <p:blipFill>
          <a:blip r:embed="rId3"/>
          <a:stretch>
            <a:fillRect/>
          </a:stretch>
        </p:blipFill>
        <p:spPr>
          <a:xfrm>
            <a:off x="6597406" y="185717"/>
            <a:ext cx="4572000" cy="6400800"/>
          </a:xfrm>
          <a:prstGeom prst="rect">
            <a:avLst/>
          </a:prstGeom>
        </p:spPr>
      </p:pic>
      <p:grpSp>
        <p:nvGrpSpPr>
          <p:cNvPr id="44" name="Group 43">
            <a:extLst>
              <a:ext uri="{FF2B5EF4-FFF2-40B4-BE49-F238E27FC236}">
                <a16:creationId xmlns:a16="http://schemas.microsoft.com/office/drawing/2014/main" id="{E19E1AA4-3FFB-A44E-9EB7-BC33DF0AEB62}"/>
              </a:ext>
            </a:extLst>
          </p:cNvPr>
          <p:cNvGrpSpPr/>
          <p:nvPr/>
        </p:nvGrpSpPr>
        <p:grpSpPr>
          <a:xfrm>
            <a:off x="4532410" y="1001866"/>
            <a:ext cx="1756272" cy="1258161"/>
            <a:chOff x="5070868" y="1545021"/>
            <a:chExt cx="1756272" cy="1258161"/>
          </a:xfrm>
        </p:grpSpPr>
        <p:sp>
          <p:nvSpPr>
            <p:cNvPr id="18" name="Rounded Rectangle 17">
              <a:extLst>
                <a:ext uri="{FF2B5EF4-FFF2-40B4-BE49-F238E27FC236}">
                  <a16:creationId xmlns:a16="http://schemas.microsoft.com/office/drawing/2014/main" id="{33955049-66BD-4547-A992-68407F57099B}"/>
                </a:ext>
              </a:extLst>
            </p:cNvPr>
            <p:cNvSpPr/>
            <p:nvPr/>
          </p:nvSpPr>
          <p:spPr>
            <a:xfrm>
              <a:off x="5070868" y="1545021"/>
              <a:ext cx="1756272" cy="12581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B3B79B-5C7E-1D44-961B-71E9A44C41C1}"/>
                </a:ext>
              </a:extLst>
            </p:cNvPr>
            <p:cNvSpPr txBox="1"/>
            <p:nvPr/>
          </p:nvSpPr>
          <p:spPr>
            <a:xfrm>
              <a:off x="5204573" y="1737387"/>
              <a:ext cx="1591141" cy="923330"/>
            </a:xfrm>
            <a:prstGeom prst="rect">
              <a:avLst/>
            </a:prstGeom>
            <a:noFill/>
          </p:spPr>
          <p:txBody>
            <a:bodyPr wrap="none" rtlCol="0">
              <a:spAutoFit/>
            </a:bodyPr>
            <a:lstStyle/>
            <a:p>
              <a:r>
                <a:rPr lang="en-US" dirty="0"/>
                <a:t>8-CNOTs</a:t>
              </a:r>
            </a:p>
            <a:p>
              <a:r>
                <a:rPr lang="en-US" dirty="0"/>
                <a:t>21-instructions</a:t>
              </a:r>
            </a:p>
            <a:p>
              <a:r>
                <a:rPr lang="en-US" dirty="0"/>
                <a:t>3 – parameters</a:t>
              </a:r>
            </a:p>
          </p:txBody>
        </p:sp>
      </p:grpSp>
      <p:sp>
        <p:nvSpPr>
          <p:cNvPr id="13" name="TextBox 12">
            <a:extLst>
              <a:ext uri="{FF2B5EF4-FFF2-40B4-BE49-F238E27FC236}">
                <a16:creationId xmlns:a16="http://schemas.microsoft.com/office/drawing/2014/main" id="{1C55E13D-E76B-2144-8722-D2A66CEA9EE1}"/>
              </a:ext>
            </a:extLst>
          </p:cNvPr>
          <p:cNvSpPr txBox="1"/>
          <p:nvPr/>
        </p:nvSpPr>
        <p:spPr>
          <a:xfrm>
            <a:off x="3033365" y="4609432"/>
            <a:ext cx="2403222" cy="307777"/>
          </a:xfrm>
          <a:prstGeom prst="rect">
            <a:avLst/>
          </a:prstGeom>
          <a:noFill/>
        </p:spPr>
        <p:txBody>
          <a:bodyPr wrap="none" rtlCol="0">
            <a:spAutoFit/>
          </a:bodyPr>
          <a:lstStyle/>
          <a:p>
            <a:r>
              <a:rPr lang="en-US" dirty="0"/>
              <a:t>(ansatz optimization  circuit)</a:t>
            </a:r>
          </a:p>
        </p:txBody>
      </p:sp>
      <p:sp>
        <p:nvSpPr>
          <p:cNvPr id="16" name="TextBox 15">
            <a:extLst>
              <a:ext uri="{FF2B5EF4-FFF2-40B4-BE49-F238E27FC236}">
                <a16:creationId xmlns:a16="http://schemas.microsoft.com/office/drawing/2014/main" id="{CD4AB616-5566-7145-B8A1-AE71DF1D45EB}"/>
              </a:ext>
            </a:extLst>
          </p:cNvPr>
          <p:cNvSpPr txBox="1"/>
          <p:nvPr/>
        </p:nvSpPr>
        <p:spPr>
          <a:xfrm>
            <a:off x="900409" y="4344484"/>
            <a:ext cx="431528" cy="307777"/>
          </a:xfrm>
          <a:prstGeom prst="rect">
            <a:avLst/>
          </a:prstGeom>
          <a:noFill/>
        </p:spPr>
        <p:txBody>
          <a:bodyPr wrap="square" rtlCol="0">
            <a:spAutoFit/>
          </a:bodyPr>
          <a:lstStyle/>
          <a:p>
            <a:r>
              <a:rPr lang="en-US" dirty="0" err="1"/>
              <a:t>Ux</a:t>
            </a:r>
            <a:endParaRPr lang="en-US" dirty="0"/>
          </a:p>
        </p:txBody>
      </p:sp>
      <p:sp>
        <p:nvSpPr>
          <p:cNvPr id="17" name="TextBox 16">
            <a:extLst>
              <a:ext uri="{FF2B5EF4-FFF2-40B4-BE49-F238E27FC236}">
                <a16:creationId xmlns:a16="http://schemas.microsoft.com/office/drawing/2014/main" id="{C4044393-9631-0E40-B666-08CE5D5821AF}"/>
              </a:ext>
            </a:extLst>
          </p:cNvPr>
          <p:cNvSpPr txBox="1"/>
          <p:nvPr/>
        </p:nvSpPr>
        <p:spPr>
          <a:xfrm>
            <a:off x="3743152" y="4343457"/>
            <a:ext cx="314510" cy="307777"/>
          </a:xfrm>
          <a:prstGeom prst="rect">
            <a:avLst/>
          </a:prstGeom>
          <a:noFill/>
        </p:spPr>
        <p:txBody>
          <a:bodyPr wrap="none" rtlCol="0">
            <a:spAutoFit/>
          </a:bodyPr>
          <a:lstStyle/>
          <a:p>
            <a:r>
              <a:rPr lang="en-US" dirty="0"/>
              <a:t>U</a:t>
            </a:r>
          </a:p>
        </p:txBody>
      </p:sp>
      <p:sp>
        <p:nvSpPr>
          <p:cNvPr id="19" name="TextBox 18">
            <a:extLst>
              <a:ext uri="{FF2B5EF4-FFF2-40B4-BE49-F238E27FC236}">
                <a16:creationId xmlns:a16="http://schemas.microsoft.com/office/drawing/2014/main" id="{6354C2A6-D17B-8A4F-B226-4548617C6227}"/>
              </a:ext>
            </a:extLst>
          </p:cNvPr>
          <p:cNvSpPr txBox="1"/>
          <p:nvPr/>
        </p:nvSpPr>
        <p:spPr>
          <a:xfrm>
            <a:off x="661159" y="4614796"/>
            <a:ext cx="1606530" cy="307777"/>
          </a:xfrm>
          <a:prstGeom prst="rect">
            <a:avLst/>
          </a:prstGeom>
          <a:noFill/>
        </p:spPr>
        <p:txBody>
          <a:bodyPr wrap="square" rtlCol="0">
            <a:spAutoFit/>
          </a:bodyPr>
          <a:lstStyle/>
          <a:p>
            <a:r>
              <a:rPr lang="en-US" dirty="0"/>
              <a:t>(initial state prep)</a:t>
            </a:r>
          </a:p>
        </p:txBody>
      </p:sp>
      <p:grpSp>
        <p:nvGrpSpPr>
          <p:cNvPr id="45" name="Group 44">
            <a:extLst>
              <a:ext uri="{FF2B5EF4-FFF2-40B4-BE49-F238E27FC236}">
                <a16:creationId xmlns:a16="http://schemas.microsoft.com/office/drawing/2014/main" id="{430CB186-01DB-864D-B6CA-EF3D46662E2C}"/>
              </a:ext>
            </a:extLst>
          </p:cNvPr>
          <p:cNvGrpSpPr/>
          <p:nvPr/>
        </p:nvGrpSpPr>
        <p:grpSpPr>
          <a:xfrm>
            <a:off x="-36689" y="2029048"/>
            <a:ext cx="6479733" cy="2343488"/>
            <a:chOff x="0" y="2660910"/>
            <a:chExt cx="6479733" cy="2343488"/>
          </a:xfrm>
        </p:grpSpPr>
        <p:pic>
          <p:nvPicPr>
            <p:cNvPr id="7" name="Picture 6">
              <a:extLst>
                <a:ext uri="{FF2B5EF4-FFF2-40B4-BE49-F238E27FC236}">
                  <a16:creationId xmlns:a16="http://schemas.microsoft.com/office/drawing/2014/main" id="{DEE7328C-1187-9A46-9DA3-8CF01444E017}"/>
                </a:ext>
              </a:extLst>
            </p:cNvPr>
            <p:cNvPicPr>
              <a:picLocks noChangeAspect="1"/>
            </p:cNvPicPr>
            <p:nvPr/>
          </p:nvPicPr>
          <p:blipFill>
            <a:blip r:embed="rId4"/>
            <a:stretch>
              <a:fillRect/>
            </a:stretch>
          </p:blipFill>
          <p:spPr>
            <a:xfrm>
              <a:off x="0" y="2946079"/>
              <a:ext cx="6479733" cy="1747875"/>
            </a:xfrm>
            <a:prstGeom prst="rect">
              <a:avLst/>
            </a:prstGeom>
          </p:spPr>
        </p:pic>
        <p:sp>
          <p:nvSpPr>
            <p:cNvPr id="6" name="Rounded Rectangle 5">
              <a:extLst>
                <a:ext uri="{FF2B5EF4-FFF2-40B4-BE49-F238E27FC236}">
                  <a16:creationId xmlns:a16="http://schemas.microsoft.com/office/drawing/2014/main" id="{62146E12-3FDF-4345-A9B3-E600757BBC2A}"/>
                </a:ext>
              </a:extLst>
            </p:cNvPr>
            <p:cNvSpPr/>
            <p:nvPr/>
          </p:nvSpPr>
          <p:spPr>
            <a:xfrm>
              <a:off x="857644" y="3027489"/>
              <a:ext cx="508169" cy="1666465"/>
            </a:xfrm>
            <a:prstGeom prst="roundRect">
              <a:avLst/>
            </a:prstGeom>
            <a:solidFill>
              <a:schemeClr val="accent1">
                <a:alpha val="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5253AE-4EDE-EC4C-9395-7614C3ED907B}"/>
                </a:ext>
              </a:extLst>
            </p:cNvPr>
            <p:cNvSpPr txBox="1"/>
            <p:nvPr/>
          </p:nvSpPr>
          <p:spPr>
            <a:xfrm>
              <a:off x="857644" y="3078340"/>
              <a:ext cx="284052" cy="307777"/>
            </a:xfrm>
            <a:prstGeom prst="rect">
              <a:avLst/>
            </a:prstGeom>
            <a:noFill/>
          </p:spPr>
          <p:txBody>
            <a:bodyPr wrap="none" rtlCol="0">
              <a:spAutoFit/>
            </a:bodyPr>
            <a:lstStyle/>
            <a:p>
              <a:r>
                <a:rPr lang="en-US" dirty="0">
                  <a:solidFill>
                    <a:schemeClr val="accent1"/>
                  </a:solidFill>
                </a:rPr>
                <a:t>?</a:t>
              </a:r>
            </a:p>
          </p:txBody>
        </p:sp>
        <p:sp>
          <p:nvSpPr>
            <p:cNvPr id="9" name="TextBox 8">
              <a:extLst>
                <a:ext uri="{FF2B5EF4-FFF2-40B4-BE49-F238E27FC236}">
                  <a16:creationId xmlns:a16="http://schemas.microsoft.com/office/drawing/2014/main" id="{CF282D2C-90E7-2443-B2BD-2CA177C94D2C}"/>
                </a:ext>
              </a:extLst>
            </p:cNvPr>
            <p:cNvSpPr txBox="1"/>
            <p:nvPr/>
          </p:nvSpPr>
          <p:spPr>
            <a:xfrm>
              <a:off x="857644" y="3421136"/>
              <a:ext cx="284052" cy="307777"/>
            </a:xfrm>
            <a:prstGeom prst="rect">
              <a:avLst/>
            </a:prstGeom>
            <a:noFill/>
          </p:spPr>
          <p:txBody>
            <a:bodyPr wrap="none" rtlCol="0">
              <a:spAutoFit/>
            </a:bodyPr>
            <a:lstStyle/>
            <a:p>
              <a:r>
                <a:rPr lang="en-US" dirty="0">
                  <a:solidFill>
                    <a:schemeClr val="accent1"/>
                  </a:solidFill>
                </a:rPr>
                <a:t>?</a:t>
              </a:r>
            </a:p>
          </p:txBody>
        </p:sp>
        <p:sp>
          <p:nvSpPr>
            <p:cNvPr id="10" name="TextBox 9">
              <a:extLst>
                <a:ext uri="{FF2B5EF4-FFF2-40B4-BE49-F238E27FC236}">
                  <a16:creationId xmlns:a16="http://schemas.microsoft.com/office/drawing/2014/main" id="{98E43A9B-FC9F-8249-A27D-238BBFDF483B}"/>
                </a:ext>
              </a:extLst>
            </p:cNvPr>
            <p:cNvSpPr txBox="1"/>
            <p:nvPr/>
          </p:nvSpPr>
          <p:spPr>
            <a:xfrm>
              <a:off x="835467" y="3806810"/>
              <a:ext cx="284052" cy="307777"/>
            </a:xfrm>
            <a:prstGeom prst="rect">
              <a:avLst/>
            </a:prstGeom>
            <a:noFill/>
          </p:spPr>
          <p:txBody>
            <a:bodyPr wrap="none" rtlCol="0">
              <a:spAutoFit/>
            </a:bodyPr>
            <a:lstStyle/>
            <a:p>
              <a:r>
                <a:rPr lang="en-US" dirty="0">
                  <a:solidFill>
                    <a:schemeClr val="accent1"/>
                  </a:solidFill>
                </a:rPr>
                <a:t>?</a:t>
              </a:r>
            </a:p>
          </p:txBody>
        </p:sp>
        <p:sp>
          <p:nvSpPr>
            <p:cNvPr id="11" name="TextBox 10">
              <a:extLst>
                <a:ext uri="{FF2B5EF4-FFF2-40B4-BE49-F238E27FC236}">
                  <a16:creationId xmlns:a16="http://schemas.microsoft.com/office/drawing/2014/main" id="{7A4FD4BD-3F16-3C42-9106-E7C59B348CA8}"/>
                </a:ext>
              </a:extLst>
            </p:cNvPr>
            <p:cNvSpPr txBox="1"/>
            <p:nvPr/>
          </p:nvSpPr>
          <p:spPr>
            <a:xfrm>
              <a:off x="857644" y="4177077"/>
              <a:ext cx="284052" cy="307777"/>
            </a:xfrm>
            <a:prstGeom prst="rect">
              <a:avLst/>
            </a:prstGeom>
            <a:noFill/>
          </p:spPr>
          <p:txBody>
            <a:bodyPr wrap="none" rtlCol="0">
              <a:spAutoFit/>
            </a:bodyPr>
            <a:lstStyle/>
            <a:p>
              <a:r>
                <a:rPr lang="en-US" dirty="0">
                  <a:solidFill>
                    <a:schemeClr val="accent1"/>
                  </a:solidFill>
                </a:rPr>
                <a:t>?</a:t>
              </a:r>
            </a:p>
          </p:txBody>
        </p:sp>
        <p:sp>
          <p:nvSpPr>
            <p:cNvPr id="14" name="Right Brace 13">
              <a:extLst>
                <a:ext uri="{FF2B5EF4-FFF2-40B4-BE49-F238E27FC236}">
                  <a16:creationId xmlns:a16="http://schemas.microsoft.com/office/drawing/2014/main" id="{6FA8EC5A-06F9-AF41-A0BC-E4BAB666779C}"/>
                </a:ext>
              </a:extLst>
            </p:cNvPr>
            <p:cNvSpPr/>
            <p:nvPr/>
          </p:nvSpPr>
          <p:spPr>
            <a:xfrm rot="16200000" flipH="1">
              <a:off x="1009997" y="4619502"/>
              <a:ext cx="203466" cy="5081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8E0A6B5-827D-D843-8394-C692EABC5E16}"/>
                </a:ext>
              </a:extLst>
            </p:cNvPr>
            <p:cNvSpPr/>
            <p:nvPr/>
          </p:nvSpPr>
          <p:spPr>
            <a:xfrm rot="16200000" flipH="1">
              <a:off x="3805774" y="2478645"/>
              <a:ext cx="203466" cy="4848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23C3C759-693E-6E43-9F5B-902063DE222C}"/>
                </a:ext>
              </a:extLst>
            </p:cNvPr>
            <p:cNvCxnSpPr>
              <a:cxnSpLocks/>
            </p:cNvCxnSpPr>
            <p:nvPr/>
          </p:nvCxnSpPr>
          <p:spPr>
            <a:xfrm>
              <a:off x="2316280" y="3078340"/>
              <a:ext cx="0" cy="459932"/>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96149D-6C11-D94B-BDBC-B5223CE5C02C}"/>
                </a:ext>
              </a:extLst>
            </p:cNvPr>
            <p:cNvCxnSpPr>
              <a:cxnSpLocks/>
            </p:cNvCxnSpPr>
            <p:nvPr/>
          </p:nvCxnSpPr>
          <p:spPr>
            <a:xfrm>
              <a:off x="4558330" y="3131820"/>
              <a:ext cx="0" cy="1045257"/>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A79085-A59A-4B48-9BA2-2C36F4209916}"/>
                </a:ext>
              </a:extLst>
            </p:cNvPr>
            <p:cNvCxnSpPr>
              <a:cxnSpLocks/>
            </p:cNvCxnSpPr>
            <p:nvPr/>
          </p:nvCxnSpPr>
          <p:spPr>
            <a:xfrm>
              <a:off x="2300840" y="3820016"/>
              <a:ext cx="0" cy="459932"/>
            </a:xfrm>
            <a:prstGeom prst="straightConnector1">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76F908-915C-BD4F-BA78-D55D34279426}"/>
                </a:ext>
              </a:extLst>
            </p:cNvPr>
            <p:cNvCxnSpPr>
              <a:cxnSpLocks/>
            </p:cNvCxnSpPr>
            <p:nvPr/>
          </p:nvCxnSpPr>
          <p:spPr>
            <a:xfrm flipV="1">
              <a:off x="2316280" y="2937578"/>
              <a:ext cx="442366" cy="140763"/>
            </a:xfrm>
            <a:prstGeom prst="straightConnector1">
              <a:avLst/>
            </a:prstGeom>
            <a:ln w="31750">
              <a:prstDash val="sysDot"/>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CC8375-BDD4-0E49-9870-24F28738D540}"/>
                </a:ext>
              </a:extLst>
            </p:cNvPr>
            <p:cNvCxnSpPr>
              <a:cxnSpLocks/>
            </p:cNvCxnSpPr>
            <p:nvPr/>
          </p:nvCxnSpPr>
          <p:spPr>
            <a:xfrm>
              <a:off x="4075110" y="2945046"/>
              <a:ext cx="483220" cy="186774"/>
            </a:xfrm>
            <a:prstGeom prst="straightConnector1">
              <a:avLst/>
            </a:prstGeom>
            <a:ln w="31750">
              <a:prstDash val="sysDot"/>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3ED72E-7AA2-BE4A-AC74-D50A759C2499}"/>
                </a:ext>
              </a:extLst>
            </p:cNvPr>
            <p:cNvSpPr txBox="1"/>
            <p:nvPr/>
          </p:nvSpPr>
          <p:spPr>
            <a:xfrm>
              <a:off x="2724447" y="2660910"/>
              <a:ext cx="1476686" cy="307777"/>
            </a:xfrm>
            <a:prstGeom prst="rect">
              <a:avLst/>
            </a:prstGeom>
            <a:noFill/>
          </p:spPr>
          <p:txBody>
            <a:bodyPr wrap="none" rtlCol="0">
              <a:spAutoFit/>
            </a:bodyPr>
            <a:lstStyle/>
            <a:p>
              <a:r>
                <a:rPr lang="en-US" dirty="0">
                  <a:solidFill>
                    <a:schemeClr val="accent1"/>
                  </a:solidFill>
                </a:rPr>
                <a:t>parameters (</a:t>
              </a:r>
              <a:r>
                <a:rPr lang="en-US" dirty="0" err="1">
                  <a:solidFill>
                    <a:schemeClr val="accent1"/>
                  </a:solidFill>
                </a:rPr>
                <a:t>Rz</a:t>
              </a:r>
              <a:r>
                <a:rPr lang="en-US" dirty="0">
                  <a:solidFill>
                    <a:schemeClr val="accent1"/>
                  </a:solidFill>
                </a:rPr>
                <a:t>)</a:t>
              </a:r>
            </a:p>
          </p:txBody>
        </p:sp>
      </p:grpSp>
      <p:sp>
        <p:nvSpPr>
          <p:cNvPr id="46" name="Rectangle 45">
            <a:extLst>
              <a:ext uri="{FF2B5EF4-FFF2-40B4-BE49-F238E27FC236}">
                <a16:creationId xmlns:a16="http://schemas.microsoft.com/office/drawing/2014/main" id="{9A5D1765-8BE7-2C49-8F5B-F0886FADC843}"/>
              </a:ext>
            </a:extLst>
          </p:cNvPr>
          <p:cNvSpPr/>
          <p:nvPr/>
        </p:nvSpPr>
        <p:spPr>
          <a:xfrm>
            <a:off x="9667908" y="63184"/>
            <a:ext cx="2399140" cy="1477328"/>
          </a:xfrm>
          <a:prstGeom prst="rect">
            <a:avLst/>
          </a:prstGeom>
          <a:solidFill>
            <a:schemeClr val="bg1">
              <a:lumMod val="95000"/>
            </a:schemeClr>
          </a:solidFill>
        </p:spPr>
        <p:txBody>
          <a:bodyPr wrap="square">
            <a:spAutoFit/>
          </a:bodyPr>
          <a:lstStyle/>
          <a:p>
            <a:r>
              <a:rPr lang="en-US" sz="1800" b="1" dirty="0">
                <a:solidFill>
                  <a:schemeClr val="accent2"/>
                </a:solidFill>
                <a:latin typeface="Calibri" panose="020F0502020204030204" pitchFamily="34" charset="0"/>
                <a:cs typeface="Calibri" panose="020F0502020204030204" pitchFamily="34" charset="0"/>
              </a:rPr>
              <a:t>“0” electrons:  |0000&gt;</a:t>
            </a:r>
          </a:p>
          <a:p>
            <a:r>
              <a:rPr lang="en-US" sz="1800" b="1" dirty="0">
                <a:solidFill>
                  <a:srgbClr val="FF0000"/>
                </a:solidFill>
                <a:effectLst/>
                <a:latin typeface="Calibri" panose="020F0502020204030204" pitchFamily="34" charset="0"/>
                <a:cs typeface="Calibri" panose="020F0502020204030204" pitchFamily="34" charset="0"/>
              </a:rPr>
              <a:t>”1” electron:    |0010&gt;</a:t>
            </a:r>
          </a:p>
          <a:p>
            <a:r>
              <a:rPr lang="en-US" sz="1800" b="1" dirty="0">
                <a:solidFill>
                  <a:srgbClr val="0070C0"/>
                </a:solidFill>
                <a:effectLst/>
                <a:latin typeface="Calibri" panose="020F0502020204030204" pitchFamily="34" charset="0"/>
                <a:cs typeface="Calibri" panose="020F0502020204030204" pitchFamily="34" charset="0"/>
              </a:rPr>
              <a:t>“2” electrons:  |1010&gt;</a:t>
            </a:r>
          </a:p>
          <a:p>
            <a:r>
              <a:rPr lang="en-US" sz="1800" b="1" dirty="0">
                <a:solidFill>
                  <a:schemeClr val="accent2"/>
                </a:solidFill>
                <a:latin typeface="Calibri" panose="020F0502020204030204" pitchFamily="34" charset="0"/>
                <a:cs typeface="Calibri" panose="020F0502020204030204" pitchFamily="34" charset="0"/>
              </a:rPr>
              <a:t>“3” electrons:  </a:t>
            </a:r>
            <a:r>
              <a:rPr lang="en-US" sz="1800" b="1" dirty="0">
                <a:solidFill>
                  <a:srgbClr val="00B050"/>
                </a:solidFill>
                <a:latin typeface="Calibri" panose="020F0502020204030204" pitchFamily="34" charset="0"/>
                <a:cs typeface="Calibri" panose="020F0502020204030204" pitchFamily="34" charset="0"/>
              </a:rPr>
              <a:t>|1011&gt;</a:t>
            </a:r>
          </a:p>
          <a:p>
            <a:r>
              <a:rPr lang="en-US" sz="1800" b="1" dirty="0">
                <a:latin typeface="Calibri" panose="020F0502020204030204" pitchFamily="34" charset="0"/>
                <a:cs typeface="Calibri" panose="020F0502020204030204" pitchFamily="34" charset="0"/>
              </a:rPr>
              <a:t>“4” electrons:  |1111&gt; </a:t>
            </a:r>
          </a:p>
        </p:txBody>
      </p:sp>
      <p:sp>
        <p:nvSpPr>
          <p:cNvPr id="47" name="Rectangle 46">
            <a:extLst>
              <a:ext uri="{FF2B5EF4-FFF2-40B4-BE49-F238E27FC236}">
                <a16:creationId xmlns:a16="http://schemas.microsoft.com/office/drawing/2014/main" id="{4435FFD3-5FAB-B248-95DF-32DCC4A5BBEC}"/>
              </a:ext>
            </a:extLst>
          </p:cNvPr>
          <p:cNvSpPr/>
          <p:nvPr/>
        </p:nvSpPr>
        <p:spPr>
          <a:xfrm>
            <a:off x="10798430" y="5260321"/>
            <a:ext cx="1149674" cy="400110"/>
          </a:xfrm>
          <a:prstGeom prst="rect">
            <a:avLst/>
          </a:prstGeom>
        </p:spPr>
        <p:txBody>
          <a:bodyPr wrap="square">
            <a:spAutoFit/>
          </a:bodyPr>
          <a:lstStyle/>
          <a:p>
            <a:r>
              <a:rPr lang="en-US" dirty="0">
                <a:solidFill>
                  <a:srgbClr val="0070C0"/>
                </a:solidFill>
                <a:effectLst/>
                <a:latin typeface="Calibri" panose="020F0502020204030204" pitchFamily="34" charset="0"/>
                <a:cs typeface="Calibri" panose="020F0502020204030204" pitchFamily="34" charset="0"/>
              </a:rPr>
              <a:t>|1010&gt;</a:t>
            </a:r>
            <a:r>
              <a:rPr lang="en-US" sz="2000" dirty="0">
                <a:solidFill>
                  <a:srgbClr val="28FE14"/>
                </a:solidFill>
                <a:effectLst/>
                <a:latin typeface="Andale Mono" panose="020B0509000000000004" pitchFamily="49" charset="0"/>
              </a:rPr>
              <a:t> </a:t>
            </a:r>
          </a:p>
        </p:txBody>
      </p:sp>
      <p:sp>
        <p:nvSpPr>
          <p:cNvPr id="48" name="Rectangle 47">
            <a:extLst>
              <a:ext uri="{FF2B5EF4-FFF2-40B4-BE49-F238E27FC236}">
                <a16:creationId xmlns:a16="http://schemas.microsoft.com/office/drawing/2014/main" id="{F83E36E9-6360-364B-A6DC-9BF1EDC44C7D}"/>
              </a:ext>
            </a:extLst>
          </p:cNvPr>
          <p:cNvSpPr/>
          <p:nvPr/>
        </p:nvSpPr>
        <p:spPr>
          <a:xfrm>
            <a:off x="10101476" y="4997235"/>
            <a:ext cx="2136937" cy="369332"/>
          </a:xfrm>
          <a:prstGeom prst="rect">
            <a:avLst/>
          </a:prstGeom>
        </p:spPr>
        <p:txBody>
          <a:bodyPr wrap="square">
            <a:spAutoFit/>
          </a:bodyPr>
          <a:lstStyle/>
          <a:p>
            <a:r>
              <a:rPr lang="en-US" dirty="0">
                <a:solidFill>
                  <a:srgbClr val="FF0000"/>
                </a:solidFill>
                <a:effectLst/>
                <a:latin typeface="Calibri" panose="020F0502020204030204" pitchFamily="34" charset="0"/>
                <a:cs typeface="Calibri" panose="020F0502020204030204" pitchFamily="34" charset="0"/>
              </a:rPr>
              <a:t>|1000&gt;</a:t>
            </a:r>
            <a:r>
              <a:rPr lang="en-US" dirty="0">
                <a:effectLst/>
                <a:latin typeface="Calibri" panose="020F0502020204030204" pitchFamily="34" charset="0"/>
                <a:cs typeface="Calibri" panose="020F0502020204030204" pitchFamily="34" charset="0"/>
              </a:rPr>
              <a:t>,  </a:t>
            </a:r>
            <a:r>
              <a:rPr lang="en-US" dirty="0">
                <a:solidFill>
                  <a:srgbClr val="FF0000"/>
                </a:solidFill>
                <a:effectLst/>
                <a:latin typeface="Calibri" panose="020F0502020204030204" pitchFamily="34" charset="0"/>
                <a:cs typeface="Calibri" panose="020F0502020204030204" pitchFamily="34" charset="0"/>
              </a:rPr>
              <a:t>|0010&gt;</a:t>
            </a:r>
            <a:r>
              <a:rPr lang="en-US" dirty="0">
                <a:solidFill>
                  <a:srgbClr val="28FE14"/>
                </a:solidFill>
                <a:effectLst/>
                <a:latin typeface="Andale Mono" panose="020B0509000000000004" pitchFamily="49" charset="0"/>
              </a:rPr>
              <a:t> </a:t>
            </a:r>
          </a:p>
        </p:txBody>
      </p:sp>
      <p:sp>
        <p:nvSpPr>
          <p:cNvPr id="49" name="Rectangle 48">
            <a:extLst>
              <a:ext uri="{FF2B5EF4-FFF2-40B4-BE49-F238E27FC236}">
                <a16:creationId xmlns:a16="http://schemas.microsoft.com/office/drawing/2014/main" id="{7BA7D797-9CB8-B340-ADD1-18AE7DC89B40}"/>
              </a:ext>
            </a:extLst>
          </p:cNvPr>
          <p:cNvSpPr/>
          <p:nvPr/>
        </p:nvSpPr>
        <p:spPr>
          <a:xfrm>
            <a:off x="9501364" y="4788893"/>
            <a:ext cx="3743807" cy="369332"/>
          </a:xfrm>
          <a:prstGeom prst="rect">
            <a:avLst/>
          </a:prstGeom>
        </p:spPr>
        <p:txBody>
          <a:bodyPr wrap="square">
            <a:spAutoFit/>
          </a:bodyPr>
          <a:lstStyle/>
          <a:p>
            <a:r>
              <a:rPr lang="en-US" dirty="0">
                <a:effectLst/>
                <a:latin typeface="Calibri" panose="020F0502020204030204" pitchFamily="34" charset="0"/>
                <a:cs typeface="Calibri" panose="020F0502020204030204" pitchFamily="34" charset="0"/>
              </a:rPr>
              <a:t>(</a:t>
            </a:r>
            <a:r>
              <a:rPr lang="en-US" dirty="0">
                <a:solidFill>
                  <a:srgbClr val="0070C0"/>
                </a:solidFill>
                <a:effectLst/>
                <a:latin typeface="Calibri" panose="020F0502020204030204" pitchFamily="34" charset="0"/>
                <a:cs typeface="Calibri" panose="020F0502020204030204" pitchFamily="34" charset="0"/>
              </a:rPr>
              <a:t>|1001&gt;-|0110&gt;</a:t>
            </a:r>
            <a:r>
              <a:rPr lang="en-US" dirty="0">
                <a:effectLst/>
                <a:latin typeface="Calibri" panose="020F0502020204030204" pitchFamily="34" charset="0"/>
                <a:cs typeface="Calibri" panose="020F0502020204030204" pitchFamily="34" charset="0"/>
              </a:rPr>
              <a:t>), </a:t>
            </a:r>
            <a:r>
              <a:rPr lang="en-US" dirty="0">
                <a:solidFill>
                  <a:srgbClr val="0070C0"/>
                </a:solidFill>
                <a:effectLst/>
                <a:latin typeface="Calibri" panose="020F0502020204030204" pitchFamily="34" charset="0"/>
                <a:cs typeface="Calibri" panose="020F0502020204030204" pitchFamily="34" charset="0"/>
              </a:rPr>
              <a:t>|1100&gt;</a:t>
            </a:r>
            <a:r>
              <a:rPr lang="en-US" dirty="0">
                <a:effectLst/>
                <a:latin typeface="Calibri" panose="020F0502020204030204" pitchFamily="34" charset="0"/>
                <a:cs typeface="Calibri" panose="020F0502020204030204" pitchFamily="34" charset="0"/>
              </a:rPr>
              <a:t>, </a:t>
            </a:r>
            <a:r>
              <a:rPr lang="en-US" dirty="0">
                <a:solidFill>
                  <a:srgbClr val="0070C0"/>
                </a:solidFill>
                <a:effectLst/>
                <a:latin typeface="Calibri" panose="020F0502020204030204" pitchFamily="34" charset="0"/>
                <a:cs typeface="Calibri" panose="020F0502020204030204" pitchFamily="34" charset="0"/>
              </a:rPr>
              <a:t>|0011&gt;</a:t>
            </a:r>
            <a:r>
              <a:rPr lang="en-US" dirty="0">
                <a:solidFill>
                  <a:srgbClr val="28FE14"/>
                </a:solidFill>
                <a:effectLst/>
                <a:latin typeface="Andale Mono" panose="020B0509000000000004" pitchFamily="49" charset="0"/>
              </a:rPr>
              <a:t> </a:t>
            </a:r>
          </a:p>
        </p:txBody>
      </p:sp>
      <p:sp>
        <p:nvSpPr>
          <p:cNvPr id="50" name="Rectangle 49">
            <a:extLst>
              <a:ext uri="{FF2B5EF4-FFF2-40B4-BE49-F238E27FC236}">
                <a16:creationId xmlns:a16="http://schemas.microsoft.com/office/drawing/2014/main" id="{12DA0042-A935-3549-941A-4D6673550CC0}"/>
              </a:ext>
            </a:extLst>
          </p:cNvPr>
          <p:cNvSpPr/>
          <p:nvPr/>
        </p:nvSpPr>
        <p:spPr>
          <a:xfrm>
            <a:off x="10745202" y="4241724"/>
            <a:ext cx="1877437" cy="400110"/>
          </a:xfrm>
          <a:prstGeom prst="rect">
            <a:avLst/>
          </a:prstGeom>
        </p:spPr>
        <p:txBody>
          <a:bodyPr wrap="none">
            <a:spAutoFit/>
          </a:bodyPr>
          <a:lstStyle/>
          <a:p>
            <a:r>
              <a:rPr lang="en-US" sz="20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t>
            </a:r>
            <a:r>
              <a:rPr lang="en-US" dirty="0">
                <a:solidFill>
                  <a:srgbClr val="0070C0"/>
                </a:solidFill>
                <a:latin typeface="Calibri" panose="020F0502020204030204" pitchFamily="34" charset="0"/>
                <a:cs typeface="Calibri" panose="020F0502020204030204" pitchFamily="34" charset="0"/>
              </a:rPr>
              <a:t>|1001&gt;+|0110&gt;</a:t>
            </a:r>
            <a:r>
              <a:rPr lang="en-US" dirty="0">
                <a:latin typeface="Calibri" panose="020F0502020204030204" pitchFamily="34" charset="0"/>
                <a:cs typeface="Calibri" panose="020F0502020204030204" pitchFamily="34" charset="0"/>
              </a:rPr>
              <a:t>)</a:t>
            </a:r>
            <a:endParaRPr lang="en-US" sz="2000" dirty="0"/>
          </a:p>
        </p:txBody>
      </p:sp>
      <p:sp>
        <p:nvSpPr>
          <p:cNvPr id="51" name="Rectangle 50">
            <a:extLst>
              <a:ext uri="{FF2B5EF4-FFF2-40B4-BE49-F238E27FC236}">
                <a16:creationId xmlns:a16="http://schemas.microsoft.com/office/drawing/2014/main" id="{1F1C1EE0-5DAC-5C46-8CF4-1EA9A141FFE8}"/>
              </a:ext>
            </a:extLst>
          </p:cNvPr>
          <p:cNvSpPr/>
          <p:nvPr/>
        </p:nvSpPr>
        <p:spPr>
          <a:xfrm>
            <a:off x="10132843" y="3935479"/>
            <a:ext cx="1900315" cy="369332"/>
          </a:xfrm>
          <a:prstGeom prst="rect">
            <a:avLst/>
          </a:prstGeom>
        </p:spPr>
        <p:txBody>
          <a:bodyPr wrap="square">
            <a:spAutoFit/>
          </a:bodyPr>
          <a:lstStyle/>
          <a:p>
            <a:r>
              <a:rPr lang="en-US" dirty="0">
                <a:solidFill>
                  <a:srgbClr val="00B050"/>
                </a:solidFill>
                <a:latin typeface="Calibri" panose="020F0502020204030204" pitchFamily="34" charset="0"/>
                <a:cs typeface="Calibri" panose="020F0502020204030204" pitchFamily="34" charset="0"/>
              </a:rPr>
              <a:t>|1011&gt; </a:t>
            </a:r>
            <a:r>
              <a:rPr lang="en-US" dirty="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|1110&gt; </a:t>
            </a:r>
            <a:endParaRPr lang="en-US" dirty="0">
              <a:solidFill>
                <a:srgbClr val="00B050"/>
              </a:solidFill>
            </a:endParaRPr>
          </a:p>
        </p:txBody>
      </p:sp>
      <p:sp>
        <p:nvSpPr>
          <p:cNvPr id="52" name="Rectangle 51">
            <a:extLst>
              <a:ext uri="{FF2B5EF4-FFF2-40B4-BE49-F238E27FC236}">
                <a16:creationId xmlns:a16="http://schemas.microsoft.com/office/drawing/2014/main" id="{D4097F2A-267A-5E4D-94F9-70003F0E05BC}"/>
              </a:ext>
            </a:extLst>
          </p:cNvPr>
          <p:cNvSpPr/>
          <p:nvPr/>
        </p:nvSpPr>
        <p:spPr>
          <a:xfrm>
            <a:off x="10177167" y="3646838"/>
            <a:ext cx="1779654" cy="369332"/>
          </a:xfrm>
          <a:prstGeom prst="rect">
            <a:avLst/>
          </a:prstGeom>
        </p:spPr>
        <p:txBody>
          <a:bodyPr wrap="none">
            <a:spAutoFit/>
          </a:bodyPr>
          <a:lstStyle/>
          <a:p>
            <a:r>
              <a:rPr lang="en-US" dirty="0">
                <a:solidFill>
                  <a:srgbClr val="FF0000"/>
                </a:solidFill>
                <a:latin typeface="Calibri" panose="020F0502020204030204" pitchFamily="34" charset="0"/>
                <a:cs typeface="Calibri" panose="020F0502020204030204" pitchFamily="34" charset="0"/>
              </a:rPr>
              <a:t>|0100&gt; </a:t>
            </a:r>
            <a:r>
              <a:rPr lang="en-US" dirty="0">
                <a:latin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cs typeface="Calibri" panose="020F0502020204030204" pitchFamily="34" charset="0"/>
              </a:rPr>
              <a:t>|0001&gt; </a:t>
            </a:r>
            <a:endParaRPr lang="en-US" dirty="0">
              <a:solidFill>
                <a:srgbClr val="FF0000"/>
              </a:solidFill>
            </a:endParaRPr>
          </a:p>
        </p:txBody>
      </p:sp>
      <p:sp>
        <p:nvSpPr>
          <p:cNvPr id="53" name="Rectangle 52">
            <a:extLst>
              <a:ext uri="{FF2B5EF4-FFF2-40B4-BE49-F238E27FC236}">
                <a16:creationId xmlns:a16="http://schemas.microsoft.com/office/drawing/2014/main" id="{0A90C524-C9B4-1942-A817-AB77375F87C9}"/>
              </a:ext>
            </a:extLst>
          </p:cNvPr>
          <p:cNvSpPr/>
          <p:nvPr/>
        </p:nvSpPr>
        <p:spPr>
          <a:xfrm>
            <a:off x="10767070" y="3313918"/>
            <a:ext cx="926857" cy="369332"/>
          </a:xfrm>
          <a:prstGeom prst="rect">
            <a:avLst/>
          </a:prstGeom>
        </p:spPr>
        <p:txBody>
          <a:bodyPr wrap="none">
            <a:spAutoFit/>
          </a:bodyPr>
          <a:lstStyle/>
          <a:p>
            <a:r>
              <a:rPr lang="en-US" dirty="0">
                <a:solidFill>
                  <a:schemeClr val="accent2"/>
                </a:solidFill>
                <a:latin typeface="Calibri" panose="020F0502020204030204" pitchFamily="34" charset="0"/>
                <a:cs typeface="Calibri" panose="020F0502020204030204" pitchFamily="34" charset="0"/>
              </a:rPr>
              <a:t>|0000&gt; </a:t>
            </a:r>
            <a:endParaRPr lang="en-US" dirty="0">
              <a:solidFill>
                <a:schemeClr val="accent2"/>
              </a:solidFill>
            </a:endParaRPr>
          </a:p>
        </p:txBody>
      </p:sp>
      <p:sp>
        <p:nvSpPr>
          <p:cNvPr id="54" name="Rectangle 53">
            <a:extLst>
              <a:ext uri="{FF2B5EF4-FFF2-40B4-BE49-F238E27FC236}">
                <a16:creationId xmlns:a16="http://schemas.microsoft.com/office/drawing/2014/main" id="{2C017754-A583-B542-BE61-201DFFC6ACB7}"/>
              </a:ext>
            </a:extLst>
          </p:cNvPr>
          <p:cNvSpPr/>
          <p:nvPr/>
        </p:nvSpPr>
        <p:spPr>
          <a:xfrm>
            <a:off x="10775367" y="2265793"/>
            <a:ext cx="926857" cy="369332"/>
          </a:xfrm>
          <a:prstGeom prst="rect">
            <a:avLst/>
          </a:prstGeom>
        </p:spPr>
        <p:txBody>
          <a:bodyPr wrap="none">
            <a:spAutoFit/>
          </a:bodyPr>
          <a:lstStyle/>
          <a:p>
            <a:r>
              <a:rPr lang="en-US" dirty="0">
                <a:solidFill>
                  <a:srgbClr val="0070C0"/>
                </a:solidFill>
                <a:latin typeface="Calibri" panose="020F0502020204030204" pitchFamily="34" charset="0"/>
                <a:cs typeface="Calibri" panose="020F0502020204030204" pitchFamily="34" charset="0"/>
              </a:rPr>
              <a:t>|0101&gt; </a:t>
            </a:r>
            <a:endParaRPr lang="en-US" dirty="0">
              <a:solidFill>
                <a:srgbClr val="0070C0"/>
              </a:solidFill>
            </a:endParaRPr>
          </a:p>
        </p:txBody>
      </p:sp>
      <p:sp>
        <p:nvSpPr>
          <p:cNvPr id="55" name="Rectangle 54">
            <a:extLst>
              <a:ext uri="{FF2B5EF4-FFF2-40B4-BE49-F238E27FC236}">
                <a16:creationId xmlns:a16="http://schemas.microsoft.com/office/drawing/2014/main" id="{9C46E897-B144-5742-8B9E-A0F7C832DB1F}"/>
              </a:ext>
            </a:extLst>
          </p:cNvPr>
          <p:cNvSpPr/>
          <p:nvPr/>
        </p:nvSpPr>
        <p:spPr>
          <a:xfrm>
            <a:off x="10775367" y="2729134"/>
            <a:ext cx="2742978" cy="615553"/>
          </a:xfrm>
          <a:prstGeom prst="rect">
            <a:avLst/>
          </a:prstGeom>
        </p:spPr>
        <p:txBody>
          <a:bodyPr wrap="square">
            <a:spAutoFit/>
          </a:bodyPr>
          <a:lstStyle/>
          <a:p>
            <a:r>
              <a:rPr lang="en-US" dirty="0">
                <a:solidFill>
                  <a:srgbClr val="00B050"/>
                </a:solidFill>
                <a:latin typeface="Calibri" panose="020F0502020204030204" pitchFamily="34" charset="0"/>
                <a:cs typeface="Calibri" panose="020F0502020204030204" pitchFamily="34" charset="0"/>
              </a:rPr>
              <a:t>|0111&gt;</a:t>
            </a:r>
            <a:r>
              <a:rPr lang="en-US" dirty="0">
                <a:latin typeface="Calibri" panose="020F0502020204030204" pitchFamily="34" charset="0"/>
                <a:cs typeface="Calibri" panose="020F0502020204030204" pitchFamily="34" charset="0"/>
              </a:rPr>
              <a:t>,</a:t>
            </a:r>
            <a:r>
              <a:rPr lang="en-US" dirty="0">
                <a:solidFill>
                  <a:srgbClr val="00B050"/>
                </a:solidFill>
                <a:latin typeface="Calibri" panose="020F0502020204030204" pitchFamily="34" charset="0"/>
                <a:cs typeface="Calibri" panose="020F0502020204030204" pitchFamily="34" charset="0"/>
              </a:rPr>
              <a:t>|1101&gt; </a:t>
            </a:r>
            <a:endParaRPr lang="en-US" dirty="0">
              <a:solidFill>
                <a:srgbClr val="00B050"/>
              </a:solidFill>
            </a:endParaRPr>
          </a:p>
          <a:p>
            <a:endParaRPr lang="en-US" sz="1600" dirty="0"/>
          </a:p>
        </p:txBody>
      </p:sp>
      <p:sp>
        <p:nvSpPr>
          <p:cNvPr id="56" name="Rectangle 55">
            <a:extLst>
              <a:ext uri="{FF2B5EF4-FFF2-40B4-BE49-F238E27FC236}">
                <a16:creationId xmlns:a16="http://schemas.microsoft.com/office/drawing/2014/main" id="{136144F3-579A-8245-96FC-E9AF7B4265BE}"/>
              </a:ext>
            </a:extLst>
          </p:cNvPr>
          <p:cNvSpPr/>
          <p:nvPr/>
        </p:nvSpPr>
        <p:spPr>
          <a:xfrm>
            <a:off x="10775367" y="1659716"/>
            <a:ext cx="926857"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|1111&gt; </a:t>
            </a:r>
          </a:p>
        </p:txBody>
      </p:sp>
      <p:sp>
        <p:nvSpPr>
          <p:cNvPr id="57" name="TextBox 56">
            <a:extLst>
              <a:ext uri="{FF2B5EF4-FFF2-40B4-BE49-F238E27FC236}">
                <a16:creationId xmlns:a16="http://schemas.microsoft.com/office/drawing/2014/main" id="{E9AEAE12-9AE4-A044-9E36-22964C95EDC3}"/>
              </a:ext>
            </a:extLst>
          </p:cNvPr>
          <p:cNvSpPr txBox="1"/>
          <p:nvPr/>
        </p:nvSpPr>
        <p:spPr>
          <a:xfrm>
            <a:off x="1155810" y="5454752"/>
            <a:ext cx="184731" cy="307777"/>
          </a:xfrm>
          <a:prstGeom prst="rect">
            <a:avLst/>
          </a:prstGeom>
          <a:noFill/>
        </p:spPr>
        <p:txBody>
          <a:bodyPr wrap="none" rtlCol="0">
            <a:spAutoFit/>
          </a:bodyPr>
          <a:lstStyle/>
          <a:p>
            <a:endParaRPr lang="en-US" dirty="0"/>
          </a:p>
        </p:txBody>
      </p:sp>
      <p:sp>
        <p:nvSpPr>
          <p:cNvPr id="58" name="TextBox 57">
            <a:extLst>
              <a:ext uri="{FF2B5EF4-FFF2-40B4-BE49-F238E27FC236}">
                <a16:creationId xmlns:a16="http://schemas.microsoft.com/office/drawing/2014/main" id="{C57C1C1D-46E9-D340-AC10-DDE4C6F5C892}"/>
              </a:ext>
            </a:extLst>
          </p:cNvPr>
          <p:cNvSpPr txBox="1"/>
          <p:nvPr/>
        </p:nvSpPr>
        <p:spPr>
          <a:xfrm>
            <a:off x="1022490" y="5310803"/>
            <a:ext cx="5136342" cy="307777"/>
          </a:xfrm>
          <a:prstGeom prst="rect">
            <a:avLst/>
          </a:prstGeom>
          <a:noFill/>
        </p:spPr>
        <p:txBody>
          <a:bodyPr wrap="none" rtlCol="0">
            <a:spAutoFit/>
          </a:bodyPr>
          <a:lstStyle/>
          <a:p>
            <a:r>
              <a:rPr lang="en-US" dirty="0"/>
              <a:t>     U:    |1010&gt;     </a:t>
            </a:r>
            <a:r>
              <a:rPr lang="en-US" dirty="0">
                <a:sym typeface="Wingdings" pitchFamily="2" charset="2"/>
              </a:rPr>
              <a:t>     |1010&gt;  + c1*|0101&gt; </a:t>
            </a:r>
            <a:r>
              <a:rPr lang="en-US" dirty="0"/>
              <a:t> + c2*|1001&gt;+….  </a:t>
            </a:r>
          </a:p>
        </p:txBody>
      </p:sp>
      <p:sp>
        <p:nvSpPr>
          <p:cNvPr id="59" name="TextBox 58">
            <a:extLst>
              <a:ext uri="{FF2B5EF4-FFF2-40B4-BE49-F238E27FC236}">
                <a16:creationId xmlns:a16="http://schemas.microsoft.com/office/drawing/2014/main" id="{FAB0A7E5-6A86-9544-9BE6-274F7EF29CC6}"/>
              </a:ext>
            </a:extLst>
          </p:cNvPr>
          <p:cNvSpPr txBox="1"/>
          <p:nvPr/>
        </p:nvSpPr>
        <p:spPr>
          <a:xfrm>
            <a:off x="605227" y="5048730"/>
            <a:ext cx="3187091" cy="307777"/>
          </a:xfrm>
          <a:prstGeom prst="rect">
            <a:avLst/>
          </a:prstGeom>
          <a:noFill/>
        </p:spPr>
        <p:txBody>
          <a:bodyPr wrap="none" rtlCol="0">
            <a:spAutoFit/>
          </a:bodyPr>
          <a:lstStyle/>
          <a:p>
            <a:r>
              <a:rPr lang="en-US" dirty="0" err="1"/>
              <a:t>Ux</a:t>
            </a:r>
            <a:r>
              <a:rPr lang="en-US" dirty="0"/>
              <a:t>(q0,q2):    |0000&gt;     </a:t>
            </a:r>
            <a:r>
              <a:rPr lang="en-US" dirty="0">
                <a:sym typeface="Wingdings" pitchFamily="2" charset="2"/>
              </a:rPr>
              <a:t>     |1010&gt; </a:t>
            </a:r>
            <a:r>
              <a:rPr lang="en-US" dirty="0"/>
              <a:t>   </a:t>
            </a:r>
          </a:p>
        </p:txBody>
      </p:sp>
      <p:sp>
        <p:nvSpPr>
          <p:cNvPr id="60" name="Rectangle 59">
            <a:extLst>
              <a:ext uri="{FF2B5EF4-FFF2-40B4-BE49-F238E27FC236}">
                <a16:creationId xmlns:a16="http://schemas.microsoft.com/office/drawing/2014/main" id="{918C088A-2A4D-0841-86A5-FA82FC2E84C2}"/>
              </a:ext>
            </a:extLst>
          </p:cNvPr>
          <p:cNvSpPr/>
          <p:nvPr/>
        </p:nvSpPr>
        <p:spPr>
          <a:xfrm>
            <a:off x="1783995" y="7359240"/>
            <a:ext cx="4992072" cy="307777"/>
          </a:xfrm>
          <a:prstGeom prst="rect">
            <a:avLst/>
          </a:prstGeom>
        </p:spPr>
        <p:txBody>
          <a:bodyPr wrap="none">
            <a:spAutoFit/>
          </a:bodyPr>
          <a:lstStyle/>
          <a:p>
            <a:r>
              <a:rPr lang="en-US" b="1" dirty="0"/>
              <a:t>0.9877 |1010&gt; </a:t>
            </a:r>
            <a:r>
              <a:rPr lang="en-US" dirty="0"/>
              <a:t>-  0.1218*|0101&gt;  +0.0695*( |1001&gt; +|0110&gt;) </a:t>
            </a:r>
          </a:p>
        </p:txBody>
      </p:sp>
      <p:sp>
        <p:nvSpPr>
          <p:cNvPr id="61" name="TextBox 60">
            <a:extLst>
              <a:ext uri="{FF2B5EF4-FFF2-40B4-BE49-F238E27FC236}">
                <a16:creationId xmlns:a16="http://schemas.microsoft.com/office/drawing/2014/main" id="{8DD51B41-E449-704C-9765-04721B0B3B5E}"/>
              </a:ext>
            </a:extLst>
          </p:cNvPr>
          <p:cNvSpPr txBox="1"/>
          <p:nvPr/>
        </p:nvSpPr>
        <p:spPr>
          <a:xfrm>
            <a:off x="875360" y="6197568"/>
            <a:ext cx="5936240" cy="307777"/>
          </a:xfrm>
          <a:prstGeom prst="rect">
            <a:avLst/>
          </a:prstGeom>
          <a:noFill/>
        </p:spPr>
        <p:txBody>
          <a:bodyPr wrap="none" rtlCol="0">
            <a:spAutoFit/>
          </a:bodyPr>
          <a:lstStyle/>
          <a:p>
            <a:r>
              <a:rPr lang="en-US" dirty="0"/>
              <a:t>|FCI&gt;   =    </a:t>
            </a:r>
            <a:r>
              <a:rPr lang="en-US" b="1" dirty="0"/>
              <a:t>0.9877 |1010&gt; </a:t>
            </a:r>
            <a:r>
              <a:rPr lang="en-US" dirty="0"/>
              <a:t>-  0.1218*|0101&gt;  +0.0695*( |1001&gt; +|0110&gt;)  </a:t>
            </a:r>
          </a:p>
        </p:txBody>
      </p:sp>
      <p:sp>
        <p:nvSpPr>
          <p:cNvPr id="62" name="TextBox 61">
            <a:extLst>
              <a:ext uri="{FF2B5EF4-FFF2-40B4-BE49-F238E27FC236}">
                <a16:creationId xmlns:a16="http://schemas.microsoft.com/office/drawing/2014/main" id="{308D6F1D-B91F-ED44-A01C-D37CFBCE670D}"/>
              </a:ext>
            </a:extLst>
          </p:cNvPr>
          <p:cNvSpPr txBox="1"/>
          <p:nvPr/>
        </p:nvSpPr>
        <p:spPr>
          <a:xfrm>
            <a:off x="420438" y="5941726"/>
            <a:ext cx="561372" cy="369332"/>
          </a:xfrm>
          <a:prstGeom prst="rect">
            <a:avLst/>
          </a:prstGeom>
          <a:noFill/>
        </p:spPr>
        <p:txBody>
          <a:bodyPr wrap="none" rtlCol="0">
            <a:spAutoFit/>
          </a:bodyPr>
          <a:lstStyle/>
          <a:p>
            <a:r>
              <a:rPr lang="en-US" dirty="0"/>
              <a:t>H2: </a:t>
            </a:r>
          </a:p>
        </p:txBody>
      </p:sp>
      <p:sp>
        <p:nvSpPr>
          <p:cNvPr id="63" name="TextBox 62">
            <a:extLst>
              <a:ext uri="{FF2B5EF4-FFF2-40B4-BE49-F238E27FC236}">
                <a16:creationId xmlns:a16="http://schemas.microsoft.com/office/drawing/2014/main" id="{3CD0E04F-C335-1048-9722-5F1C952A71C6}"/>
              </a:ext>
            </a:extLst>
          </p:cNvPr>
          <p:cNvSpPr txBox="1"/>
          <p:nvPr/>
        </p:nvSpPr>
        <p:spPr>
          <a:xfrm>
            <a:off x="875360" y="5945435"/>
            <a:ext cx="3618298" cy="307777"/>
          </a:xfrm>
          <a:prstGeom prst="rect">
            <a:avLst/>
          </a:prstGeom>
          <a:noFill/>
        </p:spPr>
        <p:txBody>
          <a:bodyPr wrap="none" rtlCol="0">
            <a:spAutoFit/>
          </a:bodyPr>
          <a:lstStyle/>
          <a:p>
            <a:r>
              <a:rPr lang="en-US" dirty="0"/>
              <a:t>|FCI&gt;   =       </a:t>
            </a:r>
            <a:r>
              <a:rPr lang="en-US" b="1" dirty="0"/>
              <a:t>0.9 * |1010&gt;    </a:t>
            </a:r>
            <a:r>
              <a:rPr lang="en-US" dirty="0"/>
              <a:t>-      0.2*|0101&gt;</a:t>
            </a:r>
          </a:p>
        </p:txBody>
      </p:sp>
      <p:sp>
        <p:nvSpPr>
          <p:cNvPr id="64" name="TextBox 63">
            <a:extLst>
              <a:ext uri="{FF2B5EF4-FFF2-40B4-BE49-F238E27FC236}">
                <a16:creationId xmlns:a16="http://schemas.microsoft.com/office/drawing/2014/main" id="{BEACB6CD-E65A-EB41-8A09-48008C7C8A1F}"/>
              </a:ext>
            </a:extLst>
          </p:cNvPr>
          <p:cNvSpPr txBox="1"/>
          <p:nvPr/>
        </p:nvSpPr>
        <p:spPr>
          <a:xfrm>
            <a:off x="306775" y="6221672"/>
            <a:ext cx="638316" cy="369332"/>
          </a:xfrm>
          <a:prstGeom prst="rect">
            <a:avLst/>
          </a:prstGeom>
          <a:noFill/>
        </p:spPr>
        <p:txBody>
          <a:bodyPr wrap="none" rtlCol="0">
            <a:spAutoFit/>
          </a:bodyPr>
          <a:lstStyle/>
          <a:p>
            <a:r>
              <a:rPr lang="en-US" dirty="0" err="1"/>
              <a:t>RbH</a:t>
            </a:r>
            <a:r>
              <a:rPr lang="en-US" dirty="0"/>
              <a:t>:</a:t>
            </a:r>
          </a:p>
        </p:txBody>
      </p:sp>
      <p:sp>
        <p:nvSpPr>
          <p:cNvPr id="65" name="Rounded Rectangle 64">
            <a:extLst>
              <a:ext uri="{FF2B5EF4-FFF2-40B4-BE49-F238E27FC236}">
                <a16:creationId xmlns:a16="http://schemas.microsoft.com/office/drawing/2014/main" id="{AE9A8BF4-773D-7B47-9F62-CA564A2AF1E4}"/>
              </a:ext>
            </a:extLst>
          </p:cNvPr>
          <p:cNvSpPr/>
          <p:nvPr/>
        </p:nvSpPr>
        <p:spPr>
          <a:xfrm>
            <a:off x="605227" y="5016943"/>
            <a:ext cx="5643702" cy="6359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F754961-95EF-7E46-993A-F53A28EFA99C}"/>
              </a:ext>
            </a:extLst>
          </p:cNvPr>
          <p:cNvSpPr txBox="1"/>
          <p:nvPr/>
        </p:nvSpPr>
        <p:spPr>
          <a:xfrm>
            <a:off x="7954799" y="6555161"/>
            <a:ext cx="3200012" cy="307777"/>
          </a:xfrm>
          <a:prstGeom prst="rect">
            <a:avLst/>
          </a:prstGeom>
          <a:noFill/>
        </p:spPr>
        <p:txBody>
          <a:bodyPr wrap="square" rtlCol="0">
            <a:spAutoFit/>
          </a:bodyPr>
          <a:lstStyle/>
          <a:p>
            <a:r>
              <a:rPr lang="en-US" dirty="0"/>
              <a:t>KH,  Bond length (</a:t>
            </a:r>
            <a:r>
              <a:rPr lang="en-US" dirty="0" err="1"/>
              <a:t>Angstroom</a:t>
            </a:r>
            <a:r>
              <a:rPr lang="en-US" dirty="0"/>
              <a:t>)</a:t>
            </a:r>
          </a:p>
        </p:txBody>
      </p:sp>
      <p:sp>
        <p:nvSpPr>
          <p:cNvPr id="67" name="TextBox 66">
            <a:extLst>
              <a:ext uri="{FF2B5EF4-FFF2-40B4-BE49-F238E27FC236}">
                <a16:creationId xmlns:a16="http://schemas.microsoft.com/office/drawing/2014/main" id="{0DA2157B-DCEB-A84C-9D3A-1D01D628F638}"/>
              </a:ext>
            </a:extLst>
          </p:cNvPr>
          <p:cNvSpPr txBox="1"/>
          <p:nvPr/>
        </p:nvSpPr>
        <p:spPr>
          <a:xfrm>
            <a:off x="6795734" y="31828"/>
            <a:ext cx="3200012" cy="307777"/>
          </a:xfrm>
          <a:prstGeom prst="rect">
            <a:avLst/>
          </a:prstGeom>
          <a:noFill/>
        </p:spPr>
        <p:txBody>
          <a:bodyPr wrap="square" rtlCol="0">
            <a:spAutoFit/>
          </a:bodyPr>
          <a:lstStyle/>
          <a:p>
            <a:r>
              <a:rPr lang="en-US" dirty="0"/>
              <a:t>Energy (Eh)</a:t>
            </a:r>
          </a:p>
        </p:txBody>
      </p:sp>
    </p:spTree>
    <p:extLst>
      <p:ext uri="{BB962C8B-B14F-4D97-AF65-F5344CB8AC3E}">
        <p14:creationId xmlns:p14="http://schemas.microsoft.com/office/powerpoint/2010/main" val="1057792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36BA-E63B-F44A-B4B4-FCBC60AB7EBC}"/>
              </a:ext>
            </a:extLst>
          </p:cNvPr>
          <p:cNvSpPr>
            <a:spLocks noGrp="1"/>
          </p:cNvSpPr>
          <p:nvPr>
            <p:ph type="title"/>
          </p:nvPr>
        </p:nvSpPr>
        <p:spPr/>
        <p:txBody>
          <a:bodyPr/>
          <a:lstStyle/>
          <a:p>
            <a:r>
              <a:rPr lang="en-US" dirty="0"/>
              <a:t>Benchmark results (ongoing)</a:t>
            </a:r>
          </a:p>
        </p:txBody>
      </p:sp>
      <p:sp>
        <p:nvSpPr>
          <p:cNvPr id="3" name="Text Placeholder 2">
            <a:extLst>
              <a:ext uri="{FF2B5EF4-FFF2-40B4-BE49-F238E27FC236}">
                <a16:creationId xmlns:a16="http://schemas.microsoft.com/office/drawing/2014/main" id="{B0BE32F5-AE75-724A-B676-AC2E7AB414F7}"/>
              </a:ext>
            </a:extLst>
          </p:cNvPr>
          <p:cNvSpPr>
            <a:spLocks noGrp="1"/>
          </p:cNvSpPr>
          <p:nvPr>
            <p:ph type="body" idx="1"/>
          </p:nvPr>
        </p:nvSpPr>
        <p:spPr>
          <a:xfrm>
            <a:off x="344378" y="1230967"/>
            <a:ext cx="11372771" cy="4047778"/>
          </a:xfrm>
        </p:spPr>
        <p:txBody>
          <a:bodyPr/>
          <a:lstStyle/>
          <a:p>
            <a:r>
              <a:rPr lang="en-US" dirty="0"/>
              <a:t>UCC requires a single parameter for 2 electrons, 4 orbitals (scan)</a:t>
            </a:r>
          </a:p>
          <a:p>
            <a:r>
              <a:rPr lang="en-US" dirty="0"/>
              <a:t>Known energy</a:t>
            </a:r>
            <a:r>
              <a:rPr lang="en-US" dirty="0">
                <a:sym typeface="Wingdings" pitchFamily="2" charset="2"/>
              </a:rPr>
              <a:t></a:t>
            </a:r>
            <a:r>
              <a:rPr lang="en-US" dirty="0"/>
              <a:t> hardware  test</a:t>
            </a:r>
          </a:p>
        </p:txBody>
      </p:sp>
      <p:pic>
        <p:nvPicPr>
          <p:cNvPr id="4" name="Picture 3">
            <a:extLst>
              <a:ext uri="{FF2B5EF4-FFF2-40B4-BE49-F238E27FC236}">
                <a16:creationId xmlns:a16="http://schemas.microsoft.com/office/drawing/2014/main" id="{7249520D-C8E4-E645-B879-59336E4D452E}"/>
              </a:ext>
            </a:extLst>
          </p:cNvPr>
          <p:cNvPicPr>
            <a:picLocks noChangeAspect="1"/>
          </p:cNvPicPr>
          <p:nvPr/>
        </p:nvPicPr>
        <p:blipFill>
          <a:blip r:embed="rId2"/>
          <a:stretch>
            <a:fillRect/>
          </a:stretch>
        </p:blipFill>
        <p:spPr>
          <a:xfrm>
            <a:off x="474851" y="2918488"/>
            <a:ext cx="3013412" cy="2006359"/>
          </a:xfrm>
          <a:prstGeom prst="rect">
            <a:avLst/>
          </a:prstGeom>
        </p:spPr>
      </p:pic>
      <p:pic>
        <p:nvPicPr>
          <p:cNvPr id="5" name="Picture 4">
            <a:extLst>
              <a:ext uri="{FF2B5EF4-FFF2-40B4-BE49-F238E27FC236}">
                <a16:creationId xmlns:a16="http://schemas.microsoft.com/office/drawing/2014/main" id="{D19AD588-C5C4-064C-A7B3-36D4D1BA5CBD}"/>
              </a:ext>
            </a:extLst>
          </p:cNvPr>
          <p:cNvPicPr>
            <a:picLocks noChangeAspect="1"/>
          </p:cNvPicPr>
          <p:nvPr/>
        </p:nvPicPr>
        <p:blipFill>
          <a:blip r:embed="rId3"/>
          <a:stretch>
            <a:fillRect/>
          </a:stretch>
        </p:blipFill>
        <p:spPr>
          <a:xfrm>
            <a:off x="3535127" y="2953757"/>
            <a:ext cx="3326194" cy="2138869"/>
          </a:xfrm>
          <a:prstGeom prst="rect">
            <a:avLst/>
          </a:prstGeom>
        </p:spPr>
      </p:pic>
      <p:pic>
        <p:nvPicPr>
          <p:cNvPr id="6" name="Picture 5">
            <a:extLst>
              <a:ext uri="{FF2B5EF4-FFF2-40B4-BE49-F238E27FC236}">
                <a16:creationId xmlns:a16="http://schemas.microsoft.com/office/drawing/2014/main" id="{28982CF1-104D-324E-B1A5-3A46B67409C7}"/>
              </a:ext>
            </a:extLst>
          </p:cNvPr>
          <p:cNvPicPr>
            <a:picLocks noChangeAspect="1"/>
          </p:cNvPicPr>
          <p:nvPr/>
        </p:nvPicPr>
        <p:blipFill>
          <a:blip r:embed="rId4"/>
          <a:stretch>
            <a:fillRect/>
          </a:stretch>
        </p:blipFill>
        <p:spPr>
          <a:xfrm>
            <a:off x="7028655" y="2966438"/>
            <a:ext cx="3220184" cy="2113506"/>
          </a:xfrm>
          <a:prstGeom prst="rect">
            <a:avLst/>
          </a:prstGeom>
        </p:spPr>
      </p:pic>
      <p:sp>
        <p:nvSpPr>
          <p:cNvPr id="7" name="TextBox 6">
            <a:extLst>
              <a:ext uri="{FF2B5EF4-FFF2-40B4-BE49-F238E27FC236}">
                <a16:creationId xmlns:a16="http://schemas.microsoft.com/office/drawing/2014/main" id="{5C400E77-D1DE-3F4A-839C-A38F540592A5}"/>
              </a:ext>
            </a:extLst>
          </p:cNvPr>
          <p:cNvSpPr txBox="1"/>
          <p:nvPr/>
        </p:nvSpPr>
        <p:spPr>
          <a:xfrm>
            <a:off x="1990163" y="5124856"/>
            <a:ext cx="543739" cy="307777"/>
          </a:xfrm>
          <a:prstGeom prst="rect">
            <a:avLst/>
          </a:prstGeom>
          <a:noFill/>
        </p:spPr>
        <p:txBody>
          <a:bodyPr wrap="none" rtlCol="0">
            <a:spAutoFit/>
          </a:bodyPr>
          <a:lstStyle/>
          <a:p>
            <a:r>
              <a:rPr lang="en-US" dirty="0" err="1"/>
              <a:t>NaH</a:t>
            </a:r>
            <a:endParaRPr lang="en-US" dirty="0"/>
          </a:p>
        </p:txBody>
      </p:sp>
      <p:sp>
        <p:nvSpPr>
          <p:cNvPr id="8" name="TextBox 7">
            <a:extLst>
              <a:ext uri="{FF2B5EF4-FFF2-40B4-BE49-F238E27FC236}">
                <a16:creationId xmlns:a16="http://schemas.microsoft.com/office/drawing/2014/main" id="{8C692E2C-6BD5-BB45-BEDB-747FD84E2406}"/>
              </a:ext>
            </a:extLst>
          </p:cNvPr>
          <p:cNvSpPr txBox="1"/>
          <p:nvPr/>
        </p:nvSpPr>
        <p:spPr>
          <a:xfrm>
            <a:off x="5887585" y="5319256"/>
            <a:ext cx="434734" cy="307777"/>
          </a:xfrm>
          <a:prstGeom prst="rect">
            <a:avLst/>
          </a:prstGeom>
          <a:noFill/>
        </p:spPr>
        <p:txBody>
          <a:bodyPr wrap="none" rtlCol="0">
            <a:spAutoFit/>
          </a:bodyPr>
          <a:lstStyle/>
          <a:p>
            <a:r>
              <a:rPr lang="en-US" dirty="0"/>
              <a:t>KH</a:t>
            </a:r>
          </a:p>
        </p:txBody>
      </p:sp>
      <p:sp>
        <p:nvSpPr>
          <p:cNvPr id="9" name="TextBox 8">
            <a:extLst>
              <a:ext uri="{FF2B5EF4-FFF2-40B4-BE49-F238E27FC236}">
                <a16:creationId xmlns:a16="http://schemas.microsoft.com/office/drawing/2014/main" id="{041DD139-E4A8-7B47-821B-A29F720A88DC}"/>
              </a:ext>
            </a:extLst>
          </p:cNvPr>
          <p:cNvSpPr txBox="1"/>
          <p:nvPr/>
        </p:nvSpPr>
        <p:spPr>
          <a:xfrm>
            <a:off x="9045217" y="5319256"/>
            <a:ext cx="543739" cy="307777"/>
          </a:xfrm>
          <a:prstGeom prst="rect">
            <a:avLst/>
          </a:prstGeom>
          <a:noFill/>
        </p:spPr>
        <p:txBody>
          <a:bodyPr wrap="none" rtlCol="0">
            <a:spAutoFit/>
          </a:bodyPr>
          <a:lstStyle/>
          <a:p>
            <a:r>
              <a:rPr lang="en-US" dirty="0" err="1"/>
              <a:t>RbH</a:t>
            </a:r>
            <a:endParaRPr lang="en-US" dirty="0"/>
          </a:p>
        </p:txBody>
      </p:sp>
      <p:sp>
        <p:nvSpPr>
          <p:cNvPr id="10" name="Rectangle 9">
            <a:extLst>
              <a:ext uri="{FF2B5EF4-FFF2-40B4-BE49-F238E27FC236}">
                <a16:creationId xmlns:a16="http://schemas.microsoft.com/office/drawing/2014/main" id="{3B400005-2B48-8C4F-A1E3-954B97BD9FBB}"/>
              </a:ext>
            </a:extLst>
          </p:cNvPr>
          <p:cNvSpPr/>
          <p:nvPr/>
        </p:nvSpPr>
        <p:spPr>
          <a:xfrm>
            <a:off x="755326" y="5627033"/>
            <a:ext cx="11014287" cy="523220"/>
          </a:xfrm>
          <a:prstGeom prst="rect">
            <a:avLst/>
          </a:prstGeom>
        </p:spPr>
        <p:txBody>
          <a:bodyPr wrap="square">
            <a:spAutoFit/>
          </a:bodyPr>
          <a:lstStyle/>
          <a:p>
            <a:r>
              <a:rPr lang="en-US" dirty="0">
                <a:latin typeface="CMR10"/>
              </a:rPr>
              <a:t>The dependence of the energy as a function of the variational parameter </a:t>
            </a:r>
            <a:r>
              <a:rPr lang="en-US" dirty="0" err="1">
                <a:latin typeface="CMMI10"/>
              </a:rPr>
              <a:t>φ</a:t>
            </a:r>
            <a:r>
              <a:rPr lang="en-US" dirty="0">
                <a:latin typeface="CMMI10"/>
              </a:rPr>
              <a:t> </a:t>
            </a:r>
            <a:r>
              <a:rPr lang="en-US" dirty="0">
                <a:latin typeface="CMR10"/>
              </a:rPr>
              <a:t>for the reduced UCC ansatz </a:t>
            </a:r>
            <a:r>
              <a:rPr lang="en-US" dirty="0"/>
              <a:t>on the 20-qubit IBM Tokyo QPU. </a:t>
            </a:r>
          </a:p>
          <a:p>
            <a:endParaRPr lang="en-US" dirty="0"/>
          </a:p>
        </p:txBody>
      </p:sp>
    </p:spTree>
    <p:extLst>
      <p:ext uri="{BB962C8B-B14F-4D97-AF65-F5344CB8AC3E}">
        <p14:creationId xmlns:p14="http://schemas.microsoft.com/office/powerpoint/2010/main" val="419067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5DF3192C-97D5-434D-913B-DD13DFB7B283}"/>
              </a:ext>
            </a:extLst>
          </p:cNvPr>
          <p:cNvSpPr/>
          <p:nvPr/>
        </p:nvSpPr>
        <p:spPr>
          <a:xfrm>
            <a:off x="1216029" y="5973801"/>
            <a:ext cx="3691654" cy="542449"/>
          </a:xfrm>
          <a:prstGeom prst="roundRect">
            <a:avLst>
              <a:gd name="adj" fmla="val 22465"/>
            </a:avLst>
          </a:prstGeom>
          <a:solidFill>
            <a:schemeClr val="accent1">
              <a:lumMod val="20000"/>
              <a:lumOff val="80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5C0CCBD5-32C2-DE4B-A141-D09EC3DC58D6}"/>
              </a:ext>
            </a:extLst>
          </p:cNvPr>
          <p:cNvSpPr/>
          <p:nvPr/>
        </p:nvSpPr>
        <p:spPr>
          <a:xfrm>
            <a:off x="5501157" y="4902919"/>
            <a:ext cx="644289" cy="1084005"/>
          </a:xfrm>
          <a:prstGeom prst="roundRect">
            <a:avLst>
              <a:gd name="adj" fmla="val 22465"/>
            </a:avLst>
          </a:prstGeom>
          <a:solidFill>
            <a:schemeClr val="accent1">
              <a:lumMod val="20000"/>
              <a:lumOff val="80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401BAC65-0E34-EC4C-BFD6-A1EA738056A7}"/>
              </a:ext>
            </a:extLst>
          </p:cNvPr>
          <p:cNvSpPr/>
          <p:nvPr/>
        </p:nvSpPr>
        <p:spPr>
          <a:xfrm>
            <a:off x="5617074" y="2263725"/>
            <a:ext cx="644289" cy="1084005"/>
          </a:xfrm>
          <a:prstGeom prst="roundRect">
            <a:avLst>
              <a:gd name="adj" fmla="val 22465"/>
            </a:avLst>
          </a:prstGeom>
          <a:solidFill>
            <a:schemeClr val="accent6">
              <a:lumMod val="40000"/>
              <a:lumOff val="60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5ED5E-66B0-E044-87F5-DDEF4F35B05B}"/>
              </a:ext>
            </a:extLst>
          </p:cNvPr>
          <p:cNvSpPr>
            <a:spLocks noGrp="1"/>
          </p:cNvSpPr>
          <p:nvPr>
            <p:ph type="title"/>
          </p:nvPr>
        </p:nvSpPr>
        <p:spPr>
          <a:xfrm>
            <a:off x="642256" y="19059"/>
            <a:ext cx="10515600" cy="1026728"/>
          </a:xfrm>
        </p:spPr>
        <p:txBody>
          <a:bodyPr/>
          <a:lstStyle/>
          <a:p>
            <a:r>
              <a:rPr lang="en-US" dirty="0"/>
              <a:t>Quantum Imaginary  Time Evolution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06C7F7B-003F-0B46-885D-315F2EF7168B}"/>
                  </a:ext>
                </a:extLst>
              </p:cNvPr>
              <p:cNvSpPr/>
              <p:nvPr/>
            </p:nvSpPr>
            <p:spPr>
              <a:xfrm>
                <a:off x="785587" y="1201344"/>
                <a:ext cx="2788712"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Ψ</m:t>
                              </m:r>
                              <m:d>
                                <m:dPr>
                                  <m:ctrlPr>
                                    <a:rPr lang="en-US" i="1">
                                      <a:latin typeface="Cambria Math" panose="02040503050406030204" pitchFamily="18" charset="0"/>
                                    </a:rPr>
                                  </m:ctrlPr>
                                </m:dPr>
                                <m:e>
                                  <m:r>
                                    <a:rPr lang="en-US" i="1">
                                      <a:latin typeface="Cambria Math" panose="02040503050406030204" pitchFamily="18" charset="0"/>
                                    </a:rPr>
                                    <m:t>𝑡</m:t>
                                  </m:r>
                                </m:e>
                              </m:d>
                            </m:e>
                          </m:d>
                        </m:e>
                      </m:d>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r>
                            <a:rPr lang="en-US" i="1">
                              <a:latin typeface="Cambria Math" panose="02040503050406030204" pitchFamily="18" charset="0"/>
                            </a:rPr>
                            <m:t>𝑖𝐻</m:t>
                          </m:r>
                          <m:r>
                            <a:rPr lang="en-US" i="0">
                              <a:latin typeface="Cambria Math" panose="02040503050406030204" pitchFamily="18" charset="0"/>
                            </a:rPr>
                            <m:t>∗</m:t>
                          </m:r>
                          <m:r>
                            <a:rPr lang="en-US" i="1">
                              <a:latin typeface="Cambria Math" panose="02040503050406030204" pitchFamily="18" charset="0"/>
                            </a:rPr>
                            <m:t>𝑡</m:t>
                          </m:r>
                        </m:sup>
                      </m:sSup>
                      <m:r>
                        <a:rPr lang="en-US" i="0">
                          <a:latin typeface="Cambria Math" panose="02040503050406030204" pitchFamily="18" charset="0"/>
                        </a:rPr>
                        <m:t>  </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Ψ</m:t>
                              </m:r>
                              <m:d>
                                <m:dPr>
                                  <m:ctrlPr>
                                    <a:rPr lang="en-US" i="1">
                                      <a:latin typeface="Cambria Math" panose="02040503050406030204" pitchFamily="18" charset="0"/>
                                    </a:rPr>
                                  </m:ctrlPr>
                                </m:dPr>
                                <m:e>
                                  <m:r>
                                    <a:rPr lang="en-US" i="0">
                                      <a:latin typeface="Cambria Math" panose="02040503050406030204" pitchFamily="18" charset="0"/>
                                    </a:rPr>
                                    <m:t>0</m:t>
                                  </m:r>
                                </m:e>
                              </m:d>
                            </m:e>
                          </m:d>
                          <m:r>
                            <a:rPr lang="en-US" i="0">
                              <a:latin typeface="Cambria Math" panose="02040503050406030204" pitchFamily="18" charset="0"/>
                            </a:rPr>
                            <m:t>    </m:t>
                          </m:r>
                        </m:e>
                      </m:d>
                    </m:oMath>
                  </m:oMathPara>
                </a14:m>
                <a:endParaRPr lang="en-US" dirty="0"/>
              </a:p>
            </p:txBody>
          </p:sp>
        </mc:Choice>
        <mc:Fallback xmlns="">
          <p:sp>
            <p:nvSpPr>
              <p:cNvPr id="4" name="Rectangle 3">
                <a:extLst>
                  <a:ext uri="{FF2B5EF4-FFF2-40B4-BE49-F238E27FC236}">
                    <a16:creationId xmlns:a16="http://schemas.microsoft.com/office/drawing/2014/main" id="{906C7F7B-003F-0B46-885D-315F2EF7168B}"/>
                  </a:ext>
                </a:extLst>
              </p:cNvPr>
              <p:cNvSpPr>
                <a:spLocks noRot="1" noChangeAspect="1" noMove="1" noResize="1" noEditPoints="1" noAdjustHandles="1" noChangeArrowheads="1" noChangeShapeType="1" noTextEdit="1"/>
              </p:cNvSpPr>
              <p:nvPr/>
            </p:nvSpPr>
            <p:spPr>
              <a:xfrm>
                <a:off x="785587" y="1201344"/>
                <a:ext cx="2788712" cy="378245"/>
              </a:xfrm>
              <a:prstGeom prst="rect">
                <a:avLst/>
              </a:prstGeom>
              <a:blipFill>
                <a:blip r:embed="rId3"/>
                <a:stretch>
                  <a:fillRect l="-8182" t="-106667" b="-16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047AE9-E9B8-824E-95B7-3C072BC7736E}"/>
              </a:ext>
            </a:extLst>
          </p:cNvPr>
          <p:cNvSpPr txBox="1"/>
          <p:nvPr/>
        </p:nvSpPr>
        <p:spPr>
          <a:xfrm>
            <a:off x="302939" y="840504"/>
            <a:ext cx="5572808" cy="369332"/>
          </a:xfrm>
          <a:prstGeom prst="rect">
            <a:avLst/>
          </a:prstGeom>
          <a:noFill/>
        </p:spPr>
        <p:txBody>
          <a:bodyPr wrap="none" rtlCol="0">
            <a:spAutoFit/>
          </a:bodyPr>
          <a:lstStyle/>
          <a:p>
            <a:pPr marL="285750" indent="-285750">
              <a:buFont typeface="Arial" panose="020B0604020202020204" pitchFamily="34" charset="0"/>
              <a:buChar char="•"/>
            </a:pPr>
            <a:r>
              <a:rPr lang="en-US" b="1" dirty="0"/>
              <a:t>Conventional  (real-time)  evolution of quantum state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34E6294-7303-A642-9657-5F4C52282DB8}"/>
                  </a:ext>
                </a:extLst>
              </p:cNvPr>
              <p:cNvSpPr/>
              <p:nvPr/>
            </p:nvSpPr>
            <p:spPr>
              <a:xfrm>
                <a:off x="838200" y="1618774"/>
                <a:ext cx="4688976"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r>
                                    <m:rPr>
                                      <m:sty m:val="p"/>
                                    </m:rPr>
                                    <a:rPr lang="en-US">
                                      <a:latin typeface="Cambria Math" panose="02040503050406030204" pitchFamily="18" charset="0"/>
                                    </a:rPr>
                                    <m:t>Ψ</m:t>
                                  </m:r>
                                  <m:r>
                                    <a:rPr lang="en-US" i="0">
                                      <a:latin typeface="Cambria Math" panose="02040503050406030204" pitchFamily="18" charset="0"/>
                                    </a:rPr>
                                    <m:t>(</m:t>
                                  </m:r>
                                  <m:r>
                                    <m:rPr>
                                      <m:sty m:val="p"/>
                                    </m:rPr>
                                    <a:rPr lang="en-US" i="0">
                                      <a:latin typeface="Cambria Math" panose="02040503050406030204" pitchFamily="18" charset="0"/>
                                    </a:rPr>
                                    <m:t>t</m:t>
                                  </m:r>
                                </m:e>
                              </m:d>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0</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0">
                                  <a:latin typeface="Cambria Math" panose="02040503050406030204" pitchFamily="18" charset="0"/>
                                </a:rPr>
                                <m:t>|0</m:t>
                              </m:r>
                            </m:e>
                          </m:d>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1</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0">
                                  <a:latin typeface="Cambria Math" panose="02040503050406030204" pitchFamily="18" charset="0"/>
                                </a:rPr>
                                <m:t>|1</m:t>
                              </m:r>
                            </m:e>
                          </m:d>
                          <m:r>
                            <a:rPr lang="en-US" i="0">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2</m:t>
                              </m:r>
                            </m:sub>
                          </m:sSub>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0">
                                  <a:latin typeface="Cambria Math" panose="02040503050406030204" pitchFamily="18" charset="0"/>
                                </a:rPr>
                                <m:t>|2</m:t>
                              </m:r>
                            </m:e>
                          </m:d>
                          <m:r>
                            <a:rPr lang="en-US" i="0">
                              <a:latin typeface="Cambria Math" panose="02040503050406030204" pitchFamily="18" charset="0"/>
                            </a:rPr>
                            <m:t> + ...</m:t>
                          </m:r>
                        </m:e>
                      </m:d>
                    </m:oMath>
                  </m:oMathPara>
                </a14:m>
                <a:endParaRPr lang="en-US" dirty="0"/>
              </a:p>
            </p:txBody>
          </p:sp>
        </mc:Choice>
        <mc:Fallback xmlns="">
          <p:sp>
            <p:nvSpPr>
              <p:cNvPr id="6" name="Rectangle 5">
                <a:extLst>
                  <a:ext uri="{FF2B5EF4-FFF2-40B4-BE49-F238E27FC236}">
                    <a16:creationId xmlns:a16="http://schemas.microsoft.com/office/drawing/2014/main" id="{234E6294-7303-A642-9657-5F4C52282DB8}"/>
                  </a:ext>
                </a:extLst>
              </p:cNvPr>
              <p:cNvSpPr>
                <a:spLocks noRot="1" noChangeAspect="1" noMove="1" noResize="1" noEditPoints="1" noAdjustHandles="1" noChangeArrowheads="1" noChangeShapeType="1" noTextEdit="1"/>
              </p:cNvSpPr>
              <p:nvPr/>
            </p:nvSpPr>
            <p:spPr>
              <a:xfrm>
                <a:off x="838200" y="1618774"/>
                <a:ext cx="4688976" cy="404983"/>
              </a:xfrm>
              <a:prstGeom prst="rect">
                <a:avLst/>
              </a:prstGeom>
              <a:blipFill>
                <a:blip r:embed="rId4"/>
                <a:stretch>
                  <a:fillRect l="-8919" t="-145455" b="-2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071739-A55D-754C-8BCE-B63BA1399B46}"/>
                  </a:ext>
                </a:extLst>
              </p:cNvPr>
              <p:cNvSpPr txBox="1"/>
              <p:nvPr/>
            </p:nvSpPr>
            <p:spPr>
              <a:xfrm>
                <a:off x="3964748" y="1213690"/>
                <a:ext cx="2554867" cy="369332"/>
              </a:xfrm>
              <a:prstGeom prst="rect">
                <a:avLst/>
              </a:prstGeom>
              <a:noFill/>
            </p:spPr>
            <p:txBody>
              <a:bodyPr wrap="none" rtlCol="0">
                <a:spAutoFit/>
              </a:bodyPr>
              <a:lstStyle/>
              <a:p>
                <a:r>
                  <a:rPr lang="en-US" dirty="0">
                    <a:sym typeface="Wingdings" pitchFamily="2" charset="2"/>
                  </a:rPr>
                  <a:t>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Ψ</m:t>
                            </m:r>
                            <m:d>
                              <m:dPr>
                                <m:ctrlPr>
                                  <a:rPr lang="en-US" i="1">
                                    <a:latin typeface="Cambria Math" panose="02040503050406030204" pitchFamily="18" charset="0"/>
                                  </a:rPr>
                                </m:ctrlPr>
                              </m:dPr>
                              <m:e>
                                <m:r>
                                  <a:rPr lang="en-US">
                                    <a:latin typeface="Cambria Math" panose="02040503050406030204" pitchFamily="18" charset="0"/>
                                  </a:rPr>
                                  <m:t>0</m:t>
                                </m:r>
                              </m:e>
                            </m:d>
                          </m:e>
                        </m:d>
                        <m:r>
                          <a:rPr lang="en-US">
                            <a:latin typeface="Cambria Math" panose="02040503050406030204" pitchFamily="18" charset="0"/>
                          </a:rPr>
                          <m:t>   </m:t>
                        </m:r>
                      </m:e>
                    </m:d>
                  </m:oMath>
                </a14:m>
                <a:r>
                  <a:rPr lang="en-US" dirty="0">
                    <a:sym typeface="Wingdings" pitchFamily="2" charset="2"/>
                  </a:rPr>
                  <a:t>is initial state</a:t>
                </a:r>
                <a:endParaRPr lang="en-US" dirty="0"/>
              </a:p>
            </p:txBody>
          </p:sp>
        </mc:Choice>
        <mc:Fallback xmlns="">
          <p:sp>
            <p:nvSpPr>
              <p:cNvPr id="7" name="TextBox 6">
                <a:extLst>
                  <a:ext uri="{FF2B5EF4-FFF2-40B4-BE49-F238E27FC236}">
                    <a16:creationId xmlns:a16="http://schemas.microsoft.com/office/drawing/2014/main" id="{44071739-A55D-754C-8BCE-B63BA1399B46}"/>
                  </a:ext>
                </a:extLst>
              </p:cNvPr>
              <p:cNvSpPr txBox="1">
                <a:spLocks noRot="1" noChangeAspect="1" noMove="1" noResize="1" noEditPoints="1" noAdjustHandles="1" noChangeArrowheads="1" noChangeShapeType="1" noTextEdit="1"/>
              </p:cNvSpPr>
              <p:nvPr/>
            </p:nvSpPr>
            <p:spPr>
              <a:xfrm>
                <a:off x="3964748" y="1213690"/>
                <a:ext cx="2554867" cy="369332"/>
              </a:xfrm>
              <a:prstGeom prst="rect">
                <a:avLst/>
              </a:prstGeom>
              <a:blipFill>
                <a:blip r:embed="rId5"/>
                <a:stretch>
                  <a:fillRect l="-1990" t="-117241" b="-16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5F3D44-AB1D-2842-9345-DB9EC23107FA}"/>
                  </a:ext>
                </a:extLst>
              </p:cNvPr>
              <p:cNvSpPr txBox="1"/>
              <p:nvPr/>
            </p:nvSpPr>
            <p:spPr>
              <a:xfrm>
                <a:off x="495606" y="2018449"/>
                <a:ext cx="5031570" cy="369332"/>
              </a:xfrm>
              <a:prstGeom prst="rect">
                <a:avLst/>
              </a:prstGeom>
              <a:noFill/>
            </p:spPr>
            <p:txBody>
              <a:bodyPr wrap="none" rtlCol="0">
                <a:spAutoFit/>
              </a:bodyPr>
              <a:lstStyle/>
              <a:p>
                <a:r>
                  <a:rPr lang="en-US" dirty="0"/>
                  <a:t>Where </a:t>
                </a:r>
                <a14:m>
                  <m:oMath xmlns:m="http://schemas.openxmlformats.org/officeDocument/2006/math">
                    <m:d>
                      <m:dPr>
                        <m:begChr m:val=""/>
                        <m:endChr m:val="⟩"/>
                        <m:ctrlPr>
                          <a:rPr lang="en-US" i="1">
                            <a:latin typeface="Cambria Math" panose="02040503050406030204" pitchFamily="18" charset="0"/>
                          </a:rPr>
                        </m:ctrlPr>
                      </m:dPr>
                      <m:e>
                        <m:r>
                          <a:rPr lang="en-US">
                            <a:latin typeface="Cambria Math" panose="02040503050406030204" pitchFamily="18" charset="0"/>
                          </a:rPr>
                          <m:t>|</m:t>
                        </m:r>
                        <m:r>
                          <a:rPr lang="en-US" b="0" i="1" smtClean="0">
                            <a:latin typeface="Cambria Math" panose="02040503050406030204" pitchFamily="18" charset="0"/>
                          </a:rPr>
                          <m:t>𝑘</m:t>
                        </m:r>
                      </m:e>
                    </m:d>
                    <m:r>
                      <a:rPr lang="en-US">
                        <a:latin typeface="Cambria Math" panose="02040503050406030204" pitchFamily="18" charset="0"/>
                      </a:rPr>
                      <m:t> </m:t>
                    </m:r>
                  </m:oMath>
                </a14:m>
                <a:r>
                  <a:rPr lang="en-US" dirty="0"/>
                  <a:t> are  unknown eigenstates:</a:t>
                </a:r>
                <a14:m>
                  <m:oMath xmlns:m="http://schemas.openxmlformats.org/officeDocument/2006/math">
                    <m:d>
                      <m:dPr>
                        <m:begChr m:val=""/>
                        <m:endChr m:val="⟩"/>
                        <m:ctrlPr>
                          <a:rPr lang="en-US" i="1">
                            <a:latin typeface="Cambria Math" panose="02040503050406030204" pitchFamily="18" charset="0"/>
                          </a:rPr>
                        </m:ctrlPr>
                      </m:dPr>
                      <m:e>
                        <m:r>
                          <a:rPr lang="en-US" b="0" i="0" smtClean="0">
                            <a:latin typeface="Cambria Math" panose="02040503050406030204" pitchFamily="18" charset="0"/>
                          </a:rPr>
                          <m:t> </m:t>
                        </m:r>
                        <m:r>
                          <m:rPr>
                            <m:sty m:val="p"/>
                          </m:rPr>
                          <a:rPr lang="en-US" b="0" i="0" smtClean="0">
                            <a:latin typeface="Cambria Math" panose="02040503050406030204" pitchFamily="18" charset="0"/>
                          </a:rPr>
                          <m:t>H</m:t>
                        </m:r>
                        <m:r>
                          <a:rPr lang="en-US">
                            <a:latin typeface="Cambria Math" panose="02040503050406030204" pitchFamily="18" charset="0"/>
                          </a:rPr>
                          <m:t>|</m:t>
                        </m:r>
                        <m:r>
                          <a:rPr lang="en-US" b="0" i="1" smtClean="0">
                            <a:latin typeface="Cambria Math" panose="02040503050406030204" pitchFamily="18" charset="0"/>
                          </a:rPr>
                          <m:t>𝑘</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𝑘</m:t>
                        </m:r>
                      </m:sub>
                    </m:sSub>
                    <m:d>
                      <m:dPr>
                        <m:begChr m:val=""/>
                        <m:endChr m:val="⟩"/>
                        <m:ctrlPr>
                          <a:rPr lang="en-US" i="1">
                            <a:latin typeface="Cambria Math" panose="02040503050406030204" pitchFamily="18" charset="0"/>
                          </a:rPr>
                        </m:ctrlPr>
                      </m:dPr>
                      <m:e>
                        <m:r>
                          <a:rPr lang="en-US">
                            <a:latin typeface="Cambria Math" panose="02040503050406030204" pitchFamily="18" charset="0"/>
                          </a:rPr>
                          <m:t>|</m:t>
                        </m:r>
                        <m:r>
                          <a:rPr lang="en-US" b="0" i="1" smtClean="0">
                            <a:latin typeface="Cambria Math" panose="02040503050406030204" pitchFamily="18" charset="0"/>
                          </a:rPr>
                          <m:t>𝑘</m:t>
                        </m:r>
                      </m:e>
                    </m:d>
                  </m:oMath>
                </a14:m>
                <a:endParaRPr lang="en-US" dirty="0"/>
              </a:p>
            </p:txBody>
          </p:sp>
        </mc:Choice>
        <mc:Fallback xmlns="">
          <p:sp>
            <p:nvSpPr>
              <p:cNvPr id="8" name="TextBox 7">
                <a:extLst>
                  <a:ext uri="{FF2B5EF4-FFF2-40B4-BE49-F238E27FC236}">
                    <a16:creationId xmlns:a16="http://schemas.microsoft.com/office/drawing/2014/main" id="{825F3D44-AB1D-2842-9345-DB9EC23107FA}"/>
                  </a:ext>
                </a:extLst>
              </p:cNvPr>
              <p:cNvSpPr txBox="1">
                <a:spLocks noRot="1" noChangeAspect="1" noMove="1" noResize="1" noEditPoints="1" noAdjustHandles="1" noChangeArrowheads="1" noChangeShapeType="1" noTextEdit="1"/>
              </p:cNvSpPr>
              <p:nvPr/>
            </p:nvSpPr>
            <p:spPr>
              <a:xfrm>
                <a:off x="495606" y="2018449"/>
                <a:ext cx="5031570" cy="369332"/>
              </a:xfrm>
              <a:prstGeom prst="rect">
                <a:avLst/>
              </a:prstGeom>
              <a:blipFill>
                <a:blip r:embed="rId6"/>
                <a:stretch>
                  <a:fillRect l="-756" t="-110000" r="-3778" b="-1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DA774FB-ED96-6A42-A4AA-F701C4B5A063}"/>
                  </a:ext>
                </a:extLst>
              </p:cNvPr>
              <p:cNvSpPr/>
              <p:nvPr/>
            </p:nvSpPr>
            <p:spPr>
              <a:xfrm>
                <a:off x="1293228" y="2365545"/>
                <a:ext cx="6490063" cy="1018549"/>
              </a:xfrm>
              <a:prstGeom prst="rect">
                <a:avLst/>
              </a:prstGeom>
            </p:spPr>
            <p:txBody>
              <a:bodyPr wrap="square">
                <a:spAutoFit/>
              </a:bodyPr>
              <a:lstStyle/>
              <a:p>
                <a14:m>
                  <m:oMath xmlns:m="http://schemas.openxmlformats.org/officeDocument/2006/math">
                    <m:d>
                      <m:dPr>
                        <m:begChr m:val="["/>
                        <m:endChr m:val="]"/>
                        <m:ctrlPr>
                          <a:rPr lang="en-US" i="1" smtClean="0">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𝑡</m:t>
                                  </m:r>
                                </m:e>
                              </m:d>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𝑡</m:t>
                                  </m:r>
                                </m:e>
                              </m:d>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e>
                          </m:mr>
                        </m:m>
                      </m:e>
                    </m:d>
                    <m:r>
                      <a:rPr lang="en-US" i="0">
                        <a:latin typeface="Cambria Math" panose="02040503050406030204" pitchFamily="18" charset="0"/>
                      </a:rPr>
                      <m:t> =</m:t>
                    </m:r>
                    <m:d>
                      <m:dPr>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0">
                                          <a:latin typeface="Cambria Math" panose="02040503050406030204" pitchFamily="18" charset="0"/>
                                        </a:rPr>
                                        <m:t>0</m:t>
                                      </m:r>
                                    </m:sub>
                                  </m:sSub>
                                  <m:r>
                                    <a:rPr lang="en-US" i="1">
                                      <a:latin typeface="Cambria Math" panose="02040503050406030204" pitchFamily="18" charset="0"/>
                                    </a:rPr>
                                    <m:t>𝑡</m:t>
                                  </m:r>
                                </m:sup>
                              </m:sSup>
                            </m:e>
                            <m:e>
                              <m:r>
                                <a:rPr lang="en-US" i="0">
                                  <a:latin typeface="Cambria Math" panose="02040503050406030204" pitchFamily="18" charset="0"/>
                                </a:rPr>
                                <m:t> </m:t>
                              </m:r>
                            </m:e>
                            <m:e>
                              <m:r>
                                <a:rPr lang="en-US" i="0">
                                  <a:latin typeface="Cambria Math" panose="02040503050406030204" pitchFamily="18" charset="0"/>
                                </a:rPr>
                                <m:t> </m:t>
                              </m:r>
                            </m:e>
                          </m:mr>
                          <m:mr>
                            <m:e>
                              <m:r>
                                <a:rPr lang="en-US" i="0">
                                  <a:latin typeface="Cambria Math" panose="02040503050406030204" pitchFamily="18" charset="0"/>
                                </a:rPr>
                                <m:t> </m:t>
                              </m:r>
                            </m:e>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0">
                                          <a:latin typeface="Cambria Math" panose="02040503050406030204" pitchFamily="18" charset="0"/>
                                        </a:rPr>
                                        <m:t>1</m:t>
                                      </m:r>
                                    </m:sub>
                                  </m:sSub>
                                  <m:r>
                                    <a:rPr lang="en-US" i="1">
                                      <a:latin typeface="Cambria Math" panose="02040503050406030204" pitchFamily="18" charset="0"/>
                                    </a:rPr>
                                    <m:t>𝑡</m:t>
                                  </m:r>
                                </m:sup>
                              </m:sSup>
                            </m:e>
                            <m:e>
                              <m:r>
                                <a:rPr lang="en-US" i="0">
                                  <a:latin typeface="Cambria Math" panose="02040503050406030204" pitchFamily="18" charset="0"/>
                                </a:rPr>
                                <m:t> </m:t>
                              </m:r>
                            </m:e>
                          </m:mr>
                          <m:mr>
                            <m:e>
                              <m:r>
                                <a:rPr lang="en-US" i="0">
                                  <a:latin typeface="Cambria Math" panose="02040503050406030204" pitchFamily="18" charset="0"/>
                                </a:rPr>
                                <m:t> </m:t>
                              </m:r>
                            </m:e>
                            <m:e>
                              <m:r>
                                <a:rPr lang="en-US" i="0">
                                  <a:latin typeface="Cambria Math" panose="02040503050406030204" pitchFamily="18" charset="0"/>
                                </a:rPr>
                                <m:t> </m:t>
                              </m:r>
                            </m:e>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0">
                                          <a:latin typeface="Cambria Math" panose="02040503050406030204" pitchFamily="18" charset="0"/>
                                        </a:rPr>
                                        <m:t>2</m:t>
                                      </m:r>
                                    </m:sub>
                                  </m:sSub>
                                  <m:r>
                                    <a:rPr lang="en-US" i="1">
                                      <a:latin typeface="Cambria Math" panose="02040503050406030204" pitchFamily="18" charset="0"/>
                                    </a:rPr>
                                    <m:t>𝑡</m:t>
                                  </m:r>
                                </m:sup>
                              </m:sSup>
                            </m:e>
                          </m:mr>
                        </m:m>
                      </m:e>
                    </m:d>
                    <m:r>
                      <a:rPr lang="en-US" i="0">
                        <a:latin typeface="Cambria Math" panose="02040503050406030204" pitchFamily="18" charset="0"/>
                      </a:rPr>
                      <m:t> ∗</m:t>
                    </m:r>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0</m:t>
                                      </m:r>
                                    </m:sub>
                                  </m:sSub>
                                  <m:r>
                                    <a:rPr lang="en-US" i="0">
                                      <a:latin typeface="Cambria Math" panose="02040503050406030204" pitchFamily="18" charset="0"/>
                                    </a:rPr>
                                    <m:t>(0</m:t>
                                  </m:r>
                                </m:e>
                              </m:d>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1</m:t>
                                  </m:r>
                                </m:sub>
                              </m:sSub>
                              <m:d>
                                <m:dPr>
                                  <m:ctrlPr>
                                    <a:rPr lang="en-US" i="1">
                                      <a:latin typeface="Cambria Math" panose="02040503050406030204" pitchFamily="18" charset="0"/>
                                    </a:rPr>
                                  </m:ctrlPr>
                                </m:dPr>
                                <m:e>
                                  <m:r>
                                    <a:rPr lang="en-US" i="0">
                                      <a:latin typeface="Cambria Math" panose="02040503050406030204" pitchFamily="18" charset="0"/>
                                    </a:rPr>
                                    <m:t>0</m:t>
                                  </m:r>
                                </m:e>
                              </m:d>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2</m:t>
                                  </m:r>
                                </m:sub>
                              </m:sSub>
                              <m:d>
                                <m:dPr>
                                  <m:ctrlPr>
                                    <a:rPr lang="en-US" i="1">
                                      <a:latin typeface="Cambria Math" panose="02040503050406030204" pitchFamily="18" charset="0"/>
                                    </a:rPr>
                                  </m:ctrlPr>
                                </m:dPr>
                                <m:e>
                                  <m:r>
                                    <a:rPr lang="en-US" i="0">
                                      <a:latin typeface="Cambria Math" panose="02040503050406030204" pitchFamily="18" charset="0"/>
                                    </a:rPr>
                                    <m:t>0</m:t>
                                  </m:r>
                                </m:e>
                              </m:d>
                            </m:e>
                          </m:mr>
                        </m:m>
                      </m:e>
                    </m:d>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a:latin typeface="Cambria Math" panose="02040503050406030204" pitchFamily="18" charset="0"/>
                                        </a:rPr>
                                        <m:t>0</m:t>
                                      </m:r>
                                    </m:sub>
                                  </m:sSub>
                                  <m:r>
                                    <a:rPr lang="en-US" i="1">
                                      <a:latin typeface="Cambria Math" panose="02040503050406030204" pitchFamily="18" charset="0"/>
                                    </a:rPr>
                                    <m:t>𝑡</m:t>
                                  </m:r>
                                </m:sup>
                              </m:sSup>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a:latin typeface="Cambria Math" panose="02040503050406030204" pitchFamily="18" charset="0"/>
                                        </a:rPr>
                                        <m:t>1</m:t>
                                      </m:r>
                                    </m:sub>
                                  </m:sSub>
                                  <m:r>
                                    <a:rPr lang="en-US" i="1">
                                      <a:latin typeface="Cambria Math" panose="02040503050406030204" pitchFamily="18" charset="0"/>
                                    </a:rPr>
                                    <m:t>𝑡</m:t>
                                  </m:r>
                                </m:sup>
                              </m:sSup>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a:latin typeface="Cambria Math" panose="02040503050406030204" pitchFamily="18" charset="0"/>
                                        </a:rPr>
                                        <m:t>2</m:t>
                                      </m:r>
                                    </m:sub>
                                  </m:sSub>
                                  <m:r>
                                    <a:rPr lang="en-US" i="1">
                                      <a:latin typeface="Cambria Math" panose="02040503050406030204" pitchFamily="18" charset="0"/>
                                    </a:rPr>
                                    <m:t>𝑡</m:t>
                                  </m:r>
                                </m:sup>
                              </m:sSup>
                            </m:e>
                          </m:mr>
                        </m:m>
                      </m:e>
                    </m:d>
                  </m:oMath>
                </a14:m>
                <a:r>
                  <a:rPr lang="en-US" dirty="0">
                    <a:effectLst/>
                  </a:rPr>
                  <a:t> </a:t>
                </a:r>
                <a:endParaRPr lang="en-US" dirty="0"/>
              </a:p>
            </p:txBody>
          </p:sp>
        </mc:Choice>
        <mc:Fallback xmlns="">
          <p:sp>
            <p:nvSpPr>
              <p:cNvPr id="9" name="Rectangle 8">
                <a:extLst>
                  <a:ext uri="{FF2B5EF4-FFF2-40B4-BE49-F238E27FC236}">
                    <a16:creationId xmlns:a16="http://schemas.microsoft.com/office/drawing/2014/main" id="{9DA774FB-ED96-6A42-A4AA-F701C4B5A063}"/>
                  </a:ext>
                </a:extLst>
              </p:cNvPr>
              <p:cNvSpPr>
                <a:spLocks noRot="1" noChangeAspect="1" noMove="1" noResize="1" noEditPoints="1" noAdjustHandles="1" noChangeArrowheads="1" noChangeShapeType="1" noTextEdit="1"/>
              </p:cNvSpPr>
              <p:nvPr/>
            </p:nvSpPr>
            <p:spPr>
              <a:xfrm>
                <a:off x="1293228" y="2365545"/>
                <a:ext cx="6490063" cy="1018549"/>
              </a:xfrm>
              <a:prstGeom prst="rect">
                <a:avLst/>
              </a:prstGeom>
              <a:blipFill>
                <a:blip r:embed="rId7"/>
                <a:stretch>
                  <a:fillRect t="-3125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B75CC7E-D58C-F545-BF9B-B7E35BB3E3BD}"/>
              </a:ext>
            </a:extLst>
          </p:cNvPr>
          <p:cNvSpPr txBox="1"/>
          <p:nvPr/>
        </p:nvSpPr>
        <p:spPr>
          <a:xfrm>
            <a:off x="381321" y="3421592"/>
            <a:ext cx="4582024" cy="923330"/>
          </a:xfrm>
          <a:prstGeom prst="rect">
            <a:avLst/>
          </a:prstGeom>
          <a:noFill/>
        </p:spPr>
        <p:txBody>
          <a:bodyPr wrap="none" rtlCol="0">
            <a:spAutoFit/>
          </a:bodyPr>
          <a:lstStyle/>
          <a:p>
            <a:pPr marL="285750" indent="-285750">
              <a:buFont typeface="Arial" panose="020B0604020202020204" pitchFamily="34" charset="0"/>
              <a:buChar char="•"/>
            </a:pPr>
            <a:r>
              <a:rPr lang="en-US" b="1" dirty="0"/>
              <a:t>Imaginary time evolution of quantum state</a:t>
            </a:r>
            <a:br>
              <a:rPr lang="en-US" b="1" dirty="0"/>
            </a:br>
            <a:r>
              <a:rPr lang="en-US" b="1" dirty="0"/>
              <a:t>  -</a:t>
            </a:r>
            <a:r>
              <a:rPr lang="en-US" dirty="0"/>
              <a:t> Quantum  Monte Carlo</a:t>
            </a:r>
          </a:p>
          <a:p>
            <a:r>
              <a:rPr lang="en-US" dirty="0"/>
              <a:t>       - Diffusion Monte Carlo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D25DDAA-32DD-584E-8097-EBDA2900F96C}"/>
                  </a:ext>
                </a:extLst>
              </p:cNvPr>
              <p:cNvSpPr/>
              <p:nvPr/>
            </p:nvSpPr>
            <p:spPr>
              <a:xfrm>
                <a:off x="838200" y="4718601"/>
                <a:ext cx="9100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𝑖𝑡</m:t>
                      </m:r>
                      <m:r>
                        <a:rPr lang="en-US" i="0">
                          <a:latin typeface="Cambria Math" panose="02040503050406030204" pitchFamily="18" charset="0"/>
                        </a:rPr>
                        <m:t>→ </m:t>
                      </m:r>
                      <m:r>
                        <m:rPr>
                          <m:sty m:val="p"/>
                        </m:rPr>
                        <a:rPr lang="en-US" i="0">
                          <a:latin typeface="Cambria Math" panose="02040503050406030204" pitchFamily="18" charset="0"/>
                        </a:rPr>
                        <m:t>β</m:t>
                      </m:r>
                    </m:oMath>
                  </m:oMathPara>
                </a14:m>
                <a:endParaRPr lang="en-US" dirty="0"/>
              </a:p>
            </p:txBody>
          </p:sp>
        </mc:Choice>
        <mc:Fallback xmlns="">
          <p:sp>
            <p:nvSpPr>
              <p:cNvPr id="11" name="Rectangle 10">
                <a:extLst>
                  <a:ext uri="{FF2B5EF4-FFF2-40B4-BE49-F238E27FC236}">
                    <a16:creationId xmlns:a16="http://schemas.microsoft.com/office/drawing/2014/main" id="{6D25DDAA-32DD-584E-8097-EBDA2900F96C}"/>
                  </a:ext>
                </a:extLst>
              </p:cNvPr>
              <p:cNvSpPr>
                <a:spLocks noRot="1" noChangeAspect="1" noMove="1" noResize="1" noEditPoints="1" noAdjustHandles="1" noChangeArrowheads="1" noChangeShapeType="1" noTextEdit="1"/>
              </p:cNvSpPr>
              <p:nvPr/>
            </p:nvSpPr>
            <p:spPr>
              <a:xfrm>
                <a:off x="838200" y="4718601"/>
                <a:ext cx="910057" cy="369332"/>
              </a:xfrm>
              <a:prstGeom prst="rect">
                <a:avLst/>
              </a:prstGeom>
              <a:blipFill>
                <a:blip r:embed="rId8"/>
                <a:stretch>
                  <a:fillRect b="-1379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7F89ACB-EB0B-8948-AB79-439CBAF42AE2}"/>
              </a:ext>
            </a:extLst>
          </p:cNvPr>
          <p:cNvSpPr txBox="1"/>
          <p:nvPr/>
        </p:nvSpPr>
        <p:spPr>
          <a:xfrm>
            <a:off x="2170103" y="4648211"/>
            <a:ext cx="3357073" cy="369332"/>
          </a:xfrm>
          <a:prstGeom prst="rect">
            <a:avLst/>
          </a:prstGeom>
          <a:noFill/>
        </p:spPr>
        <p:txBody>
          <a:bodyPr wrap="none" rtlCol="0">
            <a:spAutoFit/>
          </a:bodyPr>
          <a:lstStyle/>
          <a:p>
            <a:r>
              <a:rPr lang="en-US" dirty="0">
                <a:sym typeface="Wingdings" pitchFamily="2" charset="2"/>
              </a:rPr>
              <a:t> Swap real time with imaginary </a:t>
            </a:r>
            <a:endParaRPr lang="en-US" dirty="0"/>
          </a:p>
        </p:txBody>
      </p:sp>
      <p:sp>
        <p:nvSpPr>
          <p:cNvPr id="13" name="TextBox 12">
            <a:extLst>
              <a:ext uri="{FF2B5EF4-FFF2-40B4-BE49-F238E27FC236}">
                <a16:creationId xmlns:a16="http://schemas.microsoft.com/office/drawing/2014/main" id="{9386F4B7-468C-BA4D-A9F6-6C4DF6D502F6}"/>
              </a:ext>
            </a:extLst>
          </p:cNvPr>
          <p:cNvSpPr txBox="1"/>
          <p:nvPr/>
        </p:nvSpPr>
        <p:spPr>
          <a:xfrm>
            <a:off x="436775" y="6498159"/>
            <a:ext cx="5955413" cy="369332"/>
          </a:xfrm>
          <a:prstGeom prst="rect">
            <a:avLst/>
          </a:prstGeom>
          <a:noFill/>
        </p:spPr>
        <p:txBody>
          <a:bodyPr wrap="square" rtlCol="0">
            <a:spAutoFit/>
          </a:bodyPr>
          <a:lstStyle/>
          <a:p>
            <a:r>
              <a:rPr lang="en-US" dirty="0"/>
              <a:t>Ref:  Motta, Chan.  et. al. Nature Phys. 16,205 (2020)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F400780-AED3-F744-9D2E-EECB55646E45}"/>
                  </a:ext>
                </a:extLst>
              </p:cNvPr>
              <p:cNvSpPr/>
              <p:nvPr/>
            </p:nvSpPr>
            <p:spPr>
              <a:xfrm>
                <a:off x="274323" y="5000650"/>
                <a:ext cx="6932023" cy="10318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𝑡</m:t>
                                    </m:r>
                                  </m:e>
                                </m:d>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𝑡</m:t>
                                    </m:r>
                                  </m:e>
                                </m:d>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e>
                            </m:mr>
                          </m:m>
                        </m:e>
                      </m:d>
                      <m:r>
                        <a:rPr lang="en-US" i="0">
                          <a:latin typeface="Cambria Math" panose="02040503050406030204" pitchFamily="18" charset="0"/>
                        </a:rPr>
                        <m:t> =</m:t>
                      </m:r>
                      <m:d>
                        <m:dPr>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β</m:t>
                                        </m:r>
                                        <m:r>
                                          <a:rPr lang="en-US" i="1">
                                            <a:latin typeface="Cambria Math" panose="02040503050406030204" pitchFamily="18" charset="0"/>
                                          </a:rPr>
                                          <m:t>𝜀</m:t>
                                        </m:r>
                                      </m:e>
                                      <m:sub>
                                        <m:r>
                                          <a:rPr lang="en-US" i="0">
                                            <a:latin typeface="Cambria Math" panose="02040503050406030204" pitchFamily="18" charset="0"/>
                                          </a:rPr>
                                          <m:t>0</m:t>
                                        </m:r>
                                      </m:sub>
                                    </m:sSub>
                                  </m:sup>
                                </m:sSup>
                              </m:e>
                              <m:e>
                                <m:r>
                                  <a:rPr lang="en-US" i="0">
                                    <a:latin typeface="Cambria Math" panose="02040503050406030204" pitchFamily="18" charset="0"/>
                                  </a:rPr>
                                  <m:t> </m:t>
                                </m:r>
                              </m:e>
                              <m:e>
                                <m:r>
                                  <a:rPr lang="en-US" i="0">
                                    <a:latin typeface="Cambria Math" panose="02040503050406030204" pitchFamily="18" charset="0"/>
                                  </a:rPr>
                                  <m:t> </m:t>
                                </m:r>
                              </m:e>
                            </m:mr>
                            <m:mr>
                              <m:e>
                                <m:r>
                                  <a:rPr lang="en-US" i="0">
                                    <a:latin typeface="Cambria Math" panose="02040503050406030204" pitchFamily="18" charset="0"/>
                                  </a:rPr>
                                  <m:t> </m:t>
                                </m:r>
                              </m:e>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r>
                                      <m:rPr>
                                        <m:sty m:val="p"/>
                                      </m:rPr>
                                      <a:rPr lang="en-US" i="0">
                                        <a:latin typeface="Cambria Math" panose="02040503050406030204" pitchFamily="18" charset="0"/>
                                      </a:rPr>
                                      <m:t>β</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0">
                                            <a:latin typeface="Cambria Math" panose="02040503050406030204" pitchFamily="18" charset="0"/>
                                          </a:rPr>
                                          <m:t>1</m:t>
                                        </m:r>
                                      </m:sub>
                                    </m:sSub>
                                  </m:sup>
                                </m:sSup>
                              </m:e>
                              <m:e>
                                <m:r>
                                  <a:rPr lang="en-US" i="0">
                                    <a:latin typeface="Cambria Math" panose="02040503050406030204" pitchFamily="18" charset="0"/>
                                  </a:rPr>
                                  <m:t> </m:t>
                                </m:r>
                              </m:e>
                            </m:mr>
                            <m:mr>
                              <m:e>
                                <m:r>
                                  <a:rPr lang="en-US" i="0">
                                    <a:latin typeface="Cambria Math" panose="02040503050406030204" pitchFamily="18" charset="0"/>
                                  </a:rPr>
                                  <m:t> </m:t>
                                </m:r>
                              </m:e>
                              <m:e>
                                <m:r>
                                  <a:rPr lang="en-US" i="0">
                                    <a:latin typeface="Cambria Math" panose="02040503050406030204" pitchFamily="18" charset="0"/>
                                  </a:rPr>
                                  <m:t> </m:t>
                                </m:r>
                              </m:e>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r>
                                      <m:rPr>
                                        <m:sty m:val="p"/>
                                      </m:rPr>
                                      <a:rPr lang="en-US" i="0">
                                        <a:latin typeface="Cambria Math" panose="02040503050406030204" pitchFamily="18" charset="0"/>
                                      </a:rPr>
                                      <m:t>β</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0">
                                            <a:latin typeface="Cambria Math" panose="02040503050406030204" pitchFamily="18" charset="0"/>
                                          </a:rPr>
                                          <m:t>2</m:t>
                                        </m:r>
                                      </m:sub>
                                    </m:sSub>
                                  </m:sup>
                                </m:sSup>
                              </m:e>
                            </m:mr>
                          </m:m>
                        </m:e>
                      </m:d>
                      <m:r>
                        <a:rPr lang="en-US" i="0">
                          <a:latin typeface="Cambria Math" panose="02040503050406030204" pitchFamily="18" charset="0"/>
                        </a:rPr>
                        <m:t> ∗</m:t>
                      </m:r>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0</m:t>
                                    </m:r>
                                  </m:sub>
                                </m:sSub>
                                <m:d>
                                  <m:dPr>
                                    <m:ctrlPr>
                                      <a:rPr lang="en-US" i="1">
                                        <a:latin typeface="Cambria Math" panose="02040503050406030204" pitchFamily="18" charset="0"/>
                                      </a:rPr>
                                    </m:ctrlPr>
                                  </m:dPr>
                                  <m:e>
                                    <m:r>
                                      <a:rPr lang="en-US" i="0">
                                        <a:latin typeface="Cambria Math" panose="02040503050406030204" pitchFamily="18" charset="0"/>
                                      </a:rPr>
                                      <m:t>0</m:t>
                                    </m:r>
                                  </m:e>
                                </m:d>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1</m:t>
                                    </m:r>
                                  </m:sub>
                                </m:sSub>
                                <m:d>
                                  <m:dPr>
                                    <m:ctrlPr>
                                      <a:rPr lang="en-US" i="1">
                                        <a:latin typeface="Cambria Math" panose="02040503050406030204" pitchFamily="18" charset="0"/>
                                      </a:rPr>
                                    </m:ctrlPr>
                                  </m:dPr>
                                  <m:e>
                                    <m:r>
                                      <a:rPr lang="en-US" i="0">
                                        <a:latin typeface="Cambria Math" panose="02040503050406030204" pitchFamily="18" charset="0"/>
                                      </a:rPr>
                                      <m:t>0</m:t>
                                    </m:r>
                                  </m:e>
                                </m:d>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2</m:t>
                                    </m:r>
                                  </m:sub>
                                </m:sSub>
                                <m:d>
                                  <m:dPr>
                                    <m:ctrlPr>
                                      <a:rPr lang="en-US" i="1">
                                        <a:latin typeface="Cambria Math" panose="02040503050406030204" pitchFamily="18" charset="0"/>
                                      </a:rPr>
                                    </m:ctrlPr>
                                  </m:dPr>
                                  <m:e>
                                    <m:r>
                                      <a:rPr lang="en-US" i="0">
                                        <a:latin typeface="Cambria Math" panose="02040503050406030204" pitchFamily="18" charset="0"/>
                                      </a:rPr>
                                      <m:t>0</m:t>
                                    </m:r>
                                  </m:e>
                                </m:d>
                              </m:e>
                            </m:mr>
                          </m:m>
                        </m:e>
                      </m:d>
                      <m:r>
                        <a:rPr lang="en-US" i="0">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0</m:t>
                                    </m:r>
                                  </m:sub>
                                </m:sSub>
                                <m:d>
                                  <m:dPr>
                                    <m:ctrlPr>
                                      <a:rPr lang="en-US" i="1">
                                        <a:latin typeface="Cambria Math" panose="02040503050406030204" pitchFamily="18" charset="0"/>
                                      </a:rPr>
                                    </m:ctrlPr>
                                  </m:dPr>
                                  <m:e>
                                    <m:r>
                                      <a:rPr lang="en-US" i="0">
                                        <a:latin typeface="Cambria Math" panose="02040503050406030204" pitchFamily="18" charset="0"/>
                                      </a:rPr>
                                      <m:t>0</m:t>
                                    </m:r>
                                  </m:e>
                                </m:d>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β</m:t>
                                        </m:r>
                                        <m:r>
                                          <a:rPr lang="en-US" i="1">
                                            <a:latin typeface="Cambria Math" panose="02040503050406030204" pitchFamily="18" charset="0"/>
                                          </a:rPr>
                                          <m:t>𝜀</m:t>
                                        </m:r>
                                      </m:e>
                                      <m:sub>
                                        <m:r>
                                          <a:rPr lang="en-US" i="0">
                                            <a:latin typeface="Cambria Math" panose="02040503050406030204" pitchFamily="18" charset="0"/>
                                          </a:rPr>
                                          <m:t>0</m:t>
                                        </m:r>
                                      </m:sub>
                                    </m:sSub>
                                  </m:sup>
                                </m:sSup>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1</m:t>
                                    </m:r>
                                  </m:sub>
                                </m:sSub>
                                <m:d>
                                  <m:dPr>
                                    <m:ctrlPr>
                                      <a:rPr lang="en-US" i="1">
                                        <a:latin typeface="Cambria Math" panose="02040503050406030204" pitchFamily="18" charset="0"/>
                                      </a:rPr>
                                    </m:ctrlPr>
                                  </m:dPr>
                                  <m:e>
                                    <m:r>
                                      <a:rPr lang="en-US" i="0">
                                        <a:latin typeface="Cambria Math" panose="02040503050406030204" pitchFamily="18" charset="0"/>
                                      </a:rPr>
                                      <m:t>0</m:t>
                                    </m:r>
                                  </m:e>
                                </m:d>
                                <m:r>
                                  <a:rPr lang="en-US" i="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β</m:t>
                                        </m:r>
                                        <m:r>
                                          <a:rPr lang="en-US" i="1">
                                            <a:latin typeface="Cambria Math" panose="02040503050406030204" pitchFamily="18" charset="0"/>
                                          </a:rPr>
                                          <m:t>𝜀</m:t>
                                        </m:r>
                                      </m:e>
                                      <m:sub>
                                        <m:r>
                                          <a:rPr lang="en-US" i="0">
                                            <a:latin typeface="Cambria Math" panose="02040503050406030204" pitchFamily="18" charset="0"/>
                                          </a:rPr>
                                          <m:t>1</m:t>
                                        </m:r>
                                      </m:sub>
                                    </m:sSub>
                                  </m:sup>
                                </m:sSup>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2</m:t>
                                    </m:r>
                                  </m:sub>
                                </m:sSub>
                                <m:d>
                                  <m:dPr>
                                    <m:ctrlPr>
                                      <a:rPr lang="en-US" i="1">
                                        <a:latin typeface="Cambria Math" panose="02040503050406030204" pitchFamily="18" charset="0"/>
                                      </a:rPr>
                                    </m:ctrlPr>
                                  </m:dPr>
                                  <m:e>
                                    <m:r>
                                      <a:rPr lang="en-US" i="0">
                                        <a:latin typeface="Cambria Math" panose="02040503050406030204" pitchFamily="18" charset="0"/>
                                      </a:rPr>
                                      <m:t>0</m:t>
                                    </m:r>
                                  </m:e>
                                </m:d>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β</m:t>
                                        </m:r>
                                        <m:r>
                                          <a:rPr lang="en-US" i="1">
                                            <a:latin typeface="Cambria Math" panose="02040503050406030204" pitchFamily="18" charset="0"/>
                                          </a:rPr>
                                          <m:t>𝜀</m:t>
                                        </m:r>
                                      </m:e>
                                      <m:sub>
                                        <m:r>
                                          <a:rPr lang="en-US" i="0">
                                            <a:latin typeface="Cambria Math" panose="02040503050406030204" pitchFamily="18" charset="0"/>
                                          </a:rPr>
                                          <m:t>2</m:t>
                                        </m:r>
                                      </m:sub>
                                    </m:sSub>
                                  </m:sup>
                                </m:sSup>
                              </m:e>
                            </m:mr>
                          </m:m>
                        </m:e>
                      </m:d>
                    </m:oMath>
                  </m:oMathPara>
                </a14:m>
                <a:endParaRPr lang="en-US" dirty="0"/>
              </a:p>
            </p:txBody>
          </p:sp>
        </mc:Choice>
        <mc:Fallback xmlns="">
          <p:sp>
            <p:nvSpPr>
              <p:cNvPr id="14" name="Rectangle 13">
                <a:extLst>
                  <a:ext uri="{FF2B5EF4-FFF2-40B4-BE49-F238E27FC236}">
                    <a16:creationId xmlns:a16="http://schemas.microsoft.com/office/drawing/2014/main" id="{3F400780-AED3-F744-9D2E-EECB55646E45}"/>
                  </a:ext>
                </a:extLst>
              </p:cNvPr>
              <p:cNvSpPr>
                <a:spLocks noRot="1" noChangeAspect="1" noMove="1" noResize="1" noEditPoints="1" noAdjustHandles="1" noChangeArrowheads="1" noChangeShapeType="1" noTextEdit="1"/>
              </p:cNvSpPr>
              <p:nvPr/>
            </p:nvSpPr>
            <p:spPr>
              <a:xfrm>
                <a:off x="274323" y="5000650"/>
                <a:ext cx="6932023" cy="1031821"/>
              </a:xfrm>
              <a:prstGeom prst="rect">
                <a:avLst/>
              </a:prstGeom>
              <a:blipFill>
                <a:blip r:embed="rId9"/>
                <a:stretch>
                  <a:fillRect b="-3659"/>
                </a:stretch>
              </a:blipFill>
            </p:spPr>
            <p:txBody>
              <a:bodyPr/>
              <a:lstStyle/>
              <a:p>
                <a:r>
                  <a:rPr lang="en-US">
                    <a:noFill/>
                  </a:rPr>
                  <a:t> </a:t>
                </a:r>
              </a:p>
            </p:txBody>
          </p:sp>
        </mc:Fallback>
      </mc:AlternateContent>
      <p:pic>
        <p:nvPicPr>
          <p:cNvPr id="15" name="Picture 14" descr="A close up of a device&#10;&#10;Description automatically generated">
            <a:extLst>
              <a:ext uri="{FF2B5EF4-FFF2-40B4-BE49-F238E27FC236}">
                <a16:creationId xmlns:a16="http://schemas.microsoft.com/office/drawing/2014/main" id="{02FC25FE-BDA1-3240-8B25-F1915FBB5E07}"/>
              </a:ext>
            </a:extLst>
          </p:cNvPr>
          <p:cNvPicPr/>
          <p:nvPr/>
        </p:nvPicPr>
        <p:blipFill>
          <a:blip r:embed="rId10"/>
          <a:stretch>
            <a:fillRect/>
          </a:stretch>
        </p:blipFill>
        <p:spPr>
          <a:xfrm>
            <a:off x="8147632" y="4476290"/>
            <a:ext cx="3105307" cy="2038933"/>
          </a:xfrm>
          <a:prstGeom prst="rect">
            <a:avLst/>
          </a:prstGeom>
        </p:spPr>
      </p:pic>
      <p:pic>
        <p:nvPicPr>
          <p:cNvPr id="16" name="Picture 15">
            <a:extLst>
              <a:ext uri="{FF2B5EF4-FFF2-40B4-BE49-F238E27FC236}">
                <a16:creationId xmlns:a16="http://schemas.microsoft.com/office/drawing/2014/main" id="{07B7910C-FEBF-1549-B427-53352B2807B0}"/>
              </a:ext>
            </a:extLst>
          </p:cNvPr>
          <p:cNvPicPr>
            <a:picLocks noChangeAspect="1"/>
          </p:cNvPicPr>
          <p:nvPr/>
        </p:nvPicPr>
        <p:blipFill>
          <a:blip r:embed="rId11"/>
          <a:stretch>
            <a:fillRect/>
          </a:stretch>
        </p:blipFill>
        <p:spPr>
          <a:xfrm>
            <a:off x="8195334" y="1154593"/>
            <a:ext cx="2974521" cy="1780666"/>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4162A76-2555-144F-976B-21640783ABC2}"/>
                  </a:ext>
                </a:extLst>
              </p:cNvPr>
              <p:cNvSpPr/>
              <p:nvPr/>
            </p:nvSpPr>
            <p:spPr>
              <a:xfrm>
                <a:off x="8464136" y="4814469"/>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a:latin typeface="Cambria Math" panose="02040503050406030204" pitchFamily="18" charset="0"/>
                            </a:rPr>
                            <m:t>0</m:t>
                          </m:r>
                        </m:sub>
                      </m:sSub>
                    </m:oMath>
                  </m:oMathPara>
                </a14:m>
                <a:endParaRPr lang="en-US" dirty="0"/>
              </a:p>
            </p:txBody>
          </p:sp>
        </mc:Choice>
        <mc:Fallback xmlns="">
          <p:sp>
            <p:nvSpPr>
              <p:cNvPr id="18" name="Rectangle 17">
                <a:extLst>
                  <a:ext uri="{FF2B5EF4-FFF2-40B4-BE49-F238E27FC236}">
                    <a16:creationId xmlns:a16="http://schemas.microsoft.com/office/drawing/2014/main" id="{A4162A76-2555-144F-976B-21640783ABC2}"/>
                  </a:ext>
                </a:extLst>
              </p:cNvPr>
              <p:cNvSpPr>
                <a:spLocks noRot="1" noChangeAspect="1" noMove="1" noResize="1" noEditPoints="1" noAdjustHandles="1" noChangeArrowheads="1" noChangeShapeType="1" noTextEdit="1"/>
              </p:cNvSpPr>
              <p:nvPr/>
            </p:nvSpPr>
            <p:spPr>
              <a:xfrm>
                <a:off x="8464136" y="4814469"/>
                <a:ext cx="44666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419A1DA2-F126-2945-81D1-41BE93BD261F}"/>
                  </a:ext>
                </a:extLst>
              </p:cNvPr>
              <p:cNvSpPr/>
              <p:nvPr/>
            </p:nvSpPr>
            <p:spPr>
              <a:xfrm>
                <a:off x="8545641" y="5430832"/>
                <a:ext cx="4413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𝜀</m:t>
                          </m:r>
                        </m:e>
                        <m:sub>
                          <m:r>
                            <a:rPr lang="en-US" b="0" i="0" smtClean="0">
                              <a:latin typeface="Cambria Math" panose="02040503050406030204" pitchFamily="18" charset="0"/>
                            </a:rPr>
                            <m:t>1</m:t>
                          </m:r>
                        </m:sub>
                      </m:sSub>
                    </m:oMath>
                  </m:oMathPara>
                </a14:m>
                <a:endParaRPr lang="en-US" dirty="0"/>
              </a:p>
            </p:txBody>
          </p:sp>
        </mc:Choice>
        <mc:Fallback xmlns="">
          <p:sp>
            <p:nvSpPr>
              <p:cNvPr id="19" name="Rectangle 18">
                <a:extLst>
                  <a:ext uri="{FF2B5EF4-FFF2-40B4-BE49-F238E27FC236}">
                    <a16:creationId xmlns:a16="http://schemas.microsoft.com/office/drawing/2014/main" id="{419A1DA2-F126-2945-81D1-41BE93BD261F}"/>
                  </a:ext>
                </a:extLst>
              </p:cNvPr>
              <p:cNvSpPr>
                <a:spLocks noRot="1" noChangeAspect="1" noMove="1" noResize="1" noEditPoints="1" noAdjustHandles="1" noChangeArrowheads="1" noChangeShapeType="1" noTextEdit="1"/>
              </p:cNvSpPr>
              <p:nvPr/>
            </p:nvSpPr>
            <p:spPr>
              <a:xfrm>
                <a:off x="8545641" y="5430832"/>
                <a:ext cx="44133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E3B47B33-9519-8542-8697-3050A3161A89}"/>
                  </a:ext>
                </a:extLst>
              </p:cNvPr>
              <p:cNvSpPr/>
              <p:nvPr/>
            </p:nvSpPr>
            <p:spPr>
              <a:xfrm>
                <a:off x="8762111" y="3535896"/>
                <a:ext cx="1902316"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𝜀</m:t>
                        </m:r>
                      </m:e>
                      <m:sub>
                        <m:r>
                          <a:rPr lang="en-US">
                            <a:latin typeface="Cambria Math" panose="02040503050406030204" pitchFamily="18" charset="0"/>
                          </a:rPr>
                          <m:t>0</m:t>
                        </m:r>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𝜀</m:t>
                        </m:r>
                      </m:e>
                      <m:sub>
                        <m:r>
                          <a:rPr lang="en-US" b="0" i="0" smtClean="0">
                            <a:latin typeface="Cambria Math" panose="02040503050406030204" pitchFamily="18" charset="0"/>
                          </a:rPr>
                          <m:t>1</m:t>
                        </m:r>
                      </m:sub>
                    </m:sSub>
                    <m:r>
                      <a:rPr lang="en-US" i="1">
                        <a:latin typeface="Cambria Math" panose="02040503050406030204" pitchFamily="18" charset="0"/>
                      </a:rPr>
                      <m:t>|&lt;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𝜀</m:t>
                        </m:r>
                      </m:e>
                      <m:sub>
                        <m:r>
                          <a:rPr lang="en-US" b="0" i="0" smtClean="0">
                            <a:latin typeface="Cambria Math" panose="02040503050406030204" pitchFamily="18" charset="0"/>
                          </a:rPr>
                          <m:t>2</m:t>
                        </m:r>
                      </m:sub>
                    </m:sSub>
                    <m:r>
                      <a:rPr lang="en-US" i="1">
                        <a:latin typeface="Cambria Math" panose="02040503050406030204" pitchFamily="18" charset="0"/>
                      </a:rPr>
                      <m:t>|</m:t>
                    </m:r>
                  </m:oMath>
                </a14:m>
                <a:endParaRPr lang="en-US" dirty="0"/>
              </a:p>
            </p:txBody>
          </p:sp>
        </mc:Choice>
        <mc:Fallback xmlns="">
          <p:sp>
            <p:nvSpPr>
              <p:cNvPr id="20" name="Rectangle 19">
                <a:extLst>
                  <a:ext uri="{FF2B5EF4-FFF2-40B4-BE49-F238E27FC236}">
                    <a16:creationId xmlns:a16="http://schemas.microsoft.com/office/drawing/2014/main" id="{E3B47B33-9519-8542-8697-3050A3161A89}"/>
                  </a:ext>
                </a:extLst>
              </p:cNvPr>
              <p:cNvSpPr>
                <a:spLocks noRot="1" noChangeAspect="1" noMove="1" noResize="1" noEditPoints="1" noAdjustHandles="1" noChangeArrowheads="1" noChangeShapeType="1" noTextEdit="1"/>
              </p:cNvSpPr>
              <p:nvPr/>
            </p:nvSpPr>
            <p:spPr>
              <a:xfrm>
                <a:off x="8762111" y="3535896"/>
                <a:ext cx="1902316" cy="369332"/>
              </a:xfrm>
              <a:prstGeom prst="rect">
                <a:avLst/>
              </a:prstGeom>
              <a:blipFill>
                <a:blip r:embed="rId14"/>
                <a:stretch>
                  <a:fillRect l="-662"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81B791-1E38-464C-8EE5-89FEED122E7D}"/>
                  </a:ext>
                </a:extLst>
              </p:cNvPr>
              <p:cNvSpPr/>
              <p:nvPr/>
            </p:nvSpPr>
            <p:spPr>
              <a:xfrm>
                <a:off x="10423204" y="1177723"/>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𝜀</m:t>
                          </m:r>
                        </m:e>
                        <m:sub>
                          <m:r>
                            <a:rPr lang="en-US" b="0" i="0" smtClean="0">
                              <a:latin typeface="Cambria Math" panose="02040503050406030204" pitchFamily="18" charset="0"/>
                            </a:rPr>
                            <m:t>2</m:t>
                          </m:r>
                        </m:sub>
                      </m:sSub>
                    </m:oMath>
                  </m:oMathPara>
                </a14:m>
                <a:endParaRPr lang="en-US" dirty="0"/>
              </a:p>
            </p:txBody>
          </p:sp>
        </mc:Choice>
        <mc:Fallback xmlns="">
          <p:sp>
            <p:nvSpPr>
              <p:cNvPr id="21" name="Rectangle 20">
                <a:extLst>
                  <a:ext uri="{FF2B5EF4-FFF2-40B4-BE49-F238E27FC236}">
                    <a16:creationId xmlns:a16="http://schemas.microsoft.com/office/drawing/2014/main" id="{4181B791-1E38-464C-8EE5-89FEED122E7D}"/>
                  </a:ext>
                </a:extLst>
              </p:cNvPr>
              <p:cNvSpPr>
                <a:spLocks noRot="1" noChangeAspect="1" noMove="1" noResize="1" noEditPoints="1" noAdjustHandles="1" noChangeArrowheads="1" noChangeShapeType="1" noTextEdit="1"/>
              </p:cNvSpPr>
              <p:nvPr/>
            </p:nvSpPr>
            <p:spPr>
              <a:xfrm>
                <a:off x="10423204" y="1177723"/>
                <a:ext cx="44666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625D834-CAA7-D34B-A9CF-2899038B4A82}"/>
                  </a:ext>
                </a:extLst>
              </p:cNvPr>
              <p:cNvSpPr/>
              <p:nvPr/>
            </p:nvSpPr>
            <p:spPr>
              <a:xfrm>
                <a:off x="8395848" y="5862529"/>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𝜀</m:t>
                          </m:r>
                        </m:e>
                        <m:sub>
                          <m:r>
                            <a:rPr lang="en-US" b="0" i="0" smtClean="0">
                              <a:latin typeface="Cambria Math" panose="02040503050406030204" pitchFamily="18" charset="0"/>
                            </a:rPr>
                            <m:t>2</m:t>
                          </m:r>
                        </m:sub>
                      </m:sSub>
                    </m:oMath>
                  </m:oMathPara>
                </a14:m>
                <a:endParaRPr lang="en-US" dirty="0"/>
              </a:p>
            </p:txBody>
          </p:sp>
        </mc:Choice>
        <mc:Fallback xmlns="">
          <p:sp>
            <p:nvSpPr>
              <p:cNvPr id="22" name="Rectangle 21">
                <a:extLst>
                  <a:ext uri="{FF2B5EF4-FFF2-40B4-BE49-F238E27FC236}">
                    <a16:creationId xmlns:a16="http://schemas.microsoft.com/office/drawing/2014/main" id="{C625D834-CAA7-D34B-A9CF-2899038B4A82}"/>
                  </a:ext>
                </a:extLst>
              </p:cNvPr>
              <p:cNvSpPr>
                <a:spLocks noRot="1" noChangeAspect="1" noMove="1" noResize="1" noEditPoints="1" noAdjustHandles="1" noChangeArrowheads="1" noChangeShapeType="1" noTextEdit="1"/>
              </p:cNvSpPr>
              <p:nvPr/>
            </p:nvSpPr>
            <p:spPr>
              <a:xfrm>
                <a:off x="8395848" y="5862529"/>
                <a:ext cx="44666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044EF3F-B076-8A4D-A0D8-458B10F06095}"/>
                  </a:ext>
                </a:extLst>
              </p:cNvPr>
              <p:cNvSpPr/>
              <p:nvPr/>
            </p:nvSpPr>
            <p:spPr>
              <a:xfrm>
                <a:off x="9638140" y="1191803"/>
                <a:ext cx="4413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𝜀</m:t>
                          </m:r>
                        </m:e>
                        <m:sub>
                          <m:r>
                            <a:rPr lang="en-US" b="0" i="0" smtClean="0">
                              <a:latin typeface="Cambria Math" panose="02040503050406030204" pitchFamily="18" charset="0"/>
                            </a:rPr>
                            <m:t>1</m:t>
                          </m:r>
                        </m:sub>
                      </m:sSub>
                    </m:oMath>
                  </m:oMathPara>
                </a14:m>
                <a:endParaRPr lang="en-US" dirty="0"/>
              </a:p>
            </p:txBody>
          </p:sp>
        </mc:Choice>
        <mc:Fallback xmlns="">
          <p:sp>
            <p:nvSpPr>
              <p:cNvPr id="23" name="Rectangle 22">
                <a:extLst>
                  <a:ext uri="{FF2B5EF4-FFF2-40B4-BE49-F238E27FC236}">
                    <a16:creationId xmlns:a16="http://schemas.microsoft.com/office/drawing/2014/main" id="{B044EF3F-B076-8A4D-A0D8-458B10F06095}"/>
                  </a:ext>
                </a:extLst>
              </p:cNvPr>
              <p:cNvSpPr>
                <a:spLocks noRot="1" noChangeAspect="1" noMove="1" noResize="1" noEditPoints="1" noAdjustHandles="1" noChangeArrowheads="1" noChangeShapeType="1" noTextEdit="1"/>
              </p:cNvSpPr>
              <p:nvPr/>
            </p:nvSpPr>
            <p:spPr>
              <a:xfrm>
                <a:off x="9638140" y="1191803"/>
                <a:ext cx="441338"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6847C57-8995-CF49-BC28-5E45FDFC2E24}"/>
                  </a:ext>
                </a:extLst>
              </p:cNvPr>
              <p:cNvSpPr/>
              <p:nvPr/>
            </p:nvSpPr>
            <p:spPr>
              <a:xfrm>
                <a:off x="8801030" y="1171772"/>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a:latin typeface="Cambria Math" panose="02040503050406030204" pitchFamily="18" charset="0"/>
                            </a:rPr>
                            <m:t>0</m:t>
                          </m:r>
                        </m:sub>
                      </m:sSub>
                    </m:oMath>
                  </m:oMathPara>
                </a14:m>
                <a:endParaRPr lang="en-US" dirty="0"/>
              </a:p>
            </p:txBody>
          </p:sp>
        </mc:Choice>
        <mc:Fallback xmlns="">
          <p:sp>
            <p:nvSpPr>
              <p:cNvPr id="24" name="Rectangle 23">
                <a:extLst>
                  <a:ext uri="{FF2B5EF4-FFF2-40B4-BE49-F238E27FC236}">
                    <a16:creationId xmlns:a16="http://schemas.microsoft.com/office/drawing/2014/main" id="{86847C57-8995-CF49-BC28-5E45FDFC2E24}"/>
                  </a:ext>
                </a:extLst>
              </p:cNvPr>
              <p:cNvSpPr>
                <a:spLocks noRot="1" noChangeAspect="1" noMove="1" noResize="1" noEditPoints="1" noAdjustHandles="1" noChangeArrowheads="1" noChangeShapeType="1" noTextEdit="1"/>
              </p:cNvSpPr>
              <p:nvPr/>
            </p:nvSpPr>
            <p:spPr>
              <a:xfrm>
                <a:off x="8801030" y="1171772"/>
                <a:ext cx="446661" cy="369332"/>
              </a:xfrm>
              <a:prstGeom prst="rect">
                <a:avLst/>
              </a:prstGeom>
              <a:blipFill>
                <a:blip r:embed="rId18"/>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E89587B-E4DC-3544-8441-E1AA760BF663}"/>
              </a:ext>
            </a:extLst>
          </p:cNvPr>
          <p:cNvSpPr txBox="1"/>
          <p:nvPr/>
        </p:nvSpPr>
        <p:spPr>
          <a:xfrm>
            <a:off x="5527176" y="3394382"/>
            <a:ext cx="851452" cy="369332"/>
          </a:xfrm>
          <a:prstGeom prst="rect">
            <a:avLst/>
          </a:prstGeom>
          <a:noFill/>
        </p:spPr>
        <p:txBody>
          <a:bodyPr wrap="none" rtlCol="0">
            <a:spAutoFit/>
          </a:bodyPr>
          <a:lstStyle/>
          <a:p>
            <a:r>
              <a:rPr lang="en-US" dirty="0">
                <a:solidFill>
                  <a:schemeClr val="accent6">
                    <a:lumMod val="75000"/>
                  </a:schemeClr>
                </a:solidFill>
              </a:rPr>
              <a:t>unitary</a:t>
            </a:r>
          </a:p>
        </p:txBody>
      </p:sp>
      <p:sp>
        <p:nvSpPr>
          <p:cNvPr id="29" name="TextBox 28">
            <a:extLst>
              <a:ext uri="{FF2B5EF4-FFF2-40B4-BE49-F238E27FC236}">
                <a16:creationId xmlns:a16="http://schemas.microsoft.com/office/drawing/2014/main" id="{F9916AC4-5C13-6543-82E9-6545F67ADB4B}"/>
              </a:ext>
            </a:extLst>
          </p:cNvPr>
          <p:cNvSpPr txBox="1"/>
          <p:nvPr/>
        </p:nvSpPr>
        <p:spPr>
          <a:xfrm>
            <a:off x="5390141" y="4602664"/>
            <a:ext cx="1019831" cy="307777"/>
          </a:xfrm>
          <a:prstGeom prst="rect">
            <a:avLst/>
          </a:prstGeom>
          <a:noFill/>
        </p:spPr>
        <p:txBody>
          <a:bodyPr wrap="none" rtlCol="0">
            <a:spAutoFit/>
          </a:bodyPr>
          <a:lstStyle/>
          <a:p>
            <a:r>
              <a:rPr lang="en-US" dirty="0">
                <a:solidFill>
                  <a:schemeClr val="accent1">
                    <a:lumMod val="75000"/>
                  </a:schemeClr>
                </a:solidFill>
              </a:rPr>
              <a:t>nonunitary</a:t>
            </a:r>
          </a:p>
        </p:txBody>
      </p:sp>
      <p:sp>
        <p:nvSpPr>
          <p:cNvPr id="30" name="TextBox 29">
            <a:extLst>
              <a:ext uri="{FF2B5EF4-FFF2-40B4-BE49-F238E27FC236}">
                <a16:creationId xmlns:a16="http://schemas.microsoft.com/office/drawing/2014/main" id="{DB077665-CD16-2F4B-A72E-C3945B53C7E5}"/>
              </a:ext>
            </a:extLst>
          </p:cNvPr>
          <p:cNvSpPr txBox="1"/>
          <p:nvPr/>
        </p:nvSpPr>
        <p:spPr>
          <a:xfrm>
            <a:off x="5631149" y="6013628"/>
            <a:ext cx="2168671" cy="923330"/>
          </a:xfrm>
          <a:prstGeom prst="rect">
            <a:avLst/>
          </a:prstGeom>
          <a:noFill/>
        </p:spPr>
        <p:txBody>
          <a:bodyPr wrap="none" rtlCol="0">
            <a:spAutoFit/>
          </a:bodyPr>
          <a:lstStyle/>
          <a:p>
            <a:r>
              <a:rPr lang="en-US" dirty="0">
                <a:solidFill>
                  <a:schemeClr val="bg2">
                    <a:lumMod val="50000"/>
                  </a:schemeClr>
                </a:solidFill>
              </a:rPr>
              <a:t>Similar concept: </a:t>
            </a:r>
          </a:p>
          <a:p>
            <a:r>
              <a:rPr lang="en-US" dirty="0" err="1">
                <a:solidFill>
                  <a:schemeClr val="bg2">
                    <a:lumMod val="50000"/>
                  </a:schemeClr>
                </a:solidFill>
              </a:rPr>
              <a:t>Lanczos</a:t>
            </a:r>
            <a:r>
              <a:rPr lang="en-US" dirty="0">
                <a:solidFill>
                  <a:schemeClr val="bg2">
                    <a:lumMod val="50000"/>
                  </a:schemeClr>
                </a:solidFill>
              </a:rPr>
              <a:t>/</a:t>
            </a:r>
            <a:r>
              <a:rPr lang="en-US" dirty="0" err="1">
                <a:solidFill>
                  <a:schemeClr val="bg2">
                    <a:lumMod val="50000"/>
                  </a:schemeClr>
                </a:solidFill>
              </a:rPr>
              <a:t>Krylov</a:t>
            </a:r>
            <a:r>
              <a:rPr lang="en-US" dirty="0">
                <a:solidFill>
                  <a:schemeClr val="bg2">
                    <a:lumMod val="50000"/>
                  </a:schemeClr>
                </a:solidFill>
              </a:rPr>
              <a:t> space</a:t>
            </a:r>
          </a:p>
          <a:p>
            <a:endParaRPr lang="en-US" dirty="0">
              <a:solidFill>
                <a:schemeClr val="bg2">
                  <a:lumMod val="50000"/>
                </a:schemeClr>
              </a:solidFill>
            </a:endParaRPr>
          </a:p>
        </p:txBody>
      </p:sp>
      <p:sp>
        <p:nvSpPr>
          <p:cNvPr id="31" name="TextBox 30">
            <a:extLst>
              <a:ext uri="{FF2B5EF4-FFF2-40B4-BE49-F238E27FC236}">
                <a16:creationId xmlns:a16="http://schemas.microsoft.com/office/drawing/2014/main" id="{0E163052-7C88-E64D-9BAA-86542D8A071F}"/>
              </a:ext>
            </a:extLst>
          </p:cNvPr>
          <p:cNvSpPr txBox="1"/>
          <p:nvPr/>
        </p:nvSpPr>
        <p:spPr>
          <a:xfrm>
            <a:off x="9700285" y="6498159"/>
            <a:ext cx="614271" cy="369332"/>
          </a:xfrm>
          <a:prstGeom prst="rect">
            <a:avLst/>
          </a:prstGeom>
          <a:noFill/>
        </p:spPr>
        <p:txBody>
          <a:bodyPr wrap="none" rtlCol="0">
            <a:spAutoFit/>
          </a:bodyPr>
          <a:lstStyle/>
          <a:p>
            <a:r>
              <a:rPr lang="en-US" dirty="0"/>
              <a:t>time</a:t>
            </a:r>
          </a:p>
        </p:txBody>
      </p:sp>
      <p:sp>
        <p:nvSpPr>
          <p:cNvPr id="32" name="TextBox 31">
            <a:extLst>
              <a:ext uri="{FF2B5EF4-FFF2-40B4-BE49-F238E27FC236}">
                <a16:creationId xmlns:a16="http://schemas.microsoft.com/office/drawing/2014/main" id="{BF28D925-2DCE-864B-B7A9-F9215C98FC49}"/>
              </a:ext>
            </a:extLst>
          </p:cNvPr>
          <p:cNvSpPr txBox="1"/>
          <p:nvPr/>
        </p:nvSpPr>
        <p:spPr>
          <a:xfrm>
            <a:off x="9414647" y="2838395"/>
            <a:ext cx="614271" cy="369332"/>
          </a:xfrm>
          <a:prstGeom prst="rect">
            <a:avLst/>
          </a:prstGeom>
          <a:noFill/>
        </p:spPr>
        <p:txBody>
          <a:bodyPr wrap="none" rtlCol="0">
            <a:spAutoFit/>
          </a:bodyPr>
          <a:lstStyle/>
          <a:p>
            <a:r>
              <a:rPr lang="en-US" dirty="0"/>
              <a:t>time</a:t>
            </a:r>
          </a:p>
        </p:txBody>
      </p:sp>
      <p:sp>
        <p:nvSpPr>
          <p:cNvPr id="33" name="TextBox 32">
            <a:extLst>
              <a:ext uri="{FF2B5EF4-FFF2-40B4-BE49-F238E27FC236}">
                <a16:creationId xmlns:a16="http://schemas.microsoft.com/office/drawing/2014/main" id="{A0001AC2-CEB2-A04F-B5AA-E99AAA06E81C}"/>
              </a:ext>
            </a:extLst>
          </p:cNvPr>
          <p:cNvSpPr txBox="1"/>
          <p:nvPr/>
        </p:nvSpPr>
        <p:spPr>
          <a:xfrm>
            <a:off x="8068977" y="779922"/>
            <a:ext cx="500458" cy="369332"/>
          </a:xfrm>
          <a:prstGeom prst="rect">
            <a:avLst/>
          </a:prstGeom>
          <a:noFill/>
        </p:spPr>
        <p:txBody>
          <a:bodyPr wrap="none" rtlCol="0">
            <a:spAutoFit/>
          </a:bodyPr>
          <a:lstStyle/>
          <a:p>
            <a:r>
              <a:rPr lang="en-US" dirty="0"/>
              <a:t>c(t)</a:t>
            </a:r>
          </a:p>
        </p:txBody>
      </p:sp>
      <p:sp>
        <p:nvSpPr>
          <p:cNvPr id="34" name="TextBox 33">
            <a:extLst>
              <a:ext uri="{FF2B5EF4-FFF2-40B4-BE49-F238E27FC236}">
                <a16:creationId xmlns:a16="http://schemas.microsoft.com/office/drawing/2014/main" id="{96B1B878-DCB4-974B-9C1B-95910D64CFEB}"/>
              </a:ext>
            </a:extLst>
          </p:cNvPr>
          <p:cNvSpPr txBox="1"/>
          <p:nvPr/>
        </p:nvSpPr>
        <p:spPr>
          <a:xfrm>
            <a:off x="8032918" y="4220939"/>
            <a:ext cx="500458" cy="369332"/>
          </a:xfrm>
          <a:prstGeom prst="rect">
            <a:avLst/>
          </a:prstGeom>
          <a:noFill/>
        </p:spPr>
        <p:txBody>
          <a:bodyPr wrap="none" rtlCol="0">
            <a:spAutoFit/>
          </a:bodyPr>
          <a:lstStyle/>
          <a:p>
            <a:r>
              <a:rPr lang="en-US" dirty="0"/>
              <a:t>c(t)</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15B89C75-DB28-8142-A00F-4FC76C4A4F81}"/>
                  </a:ext>
                </a:extLst>
              </p:cNvPr>
              <p:cNvSpPr/>
              <p:nvPr/>
            </p:nvSpPr>
            <p:spPr>
              <a:xfrm>
                <a:off x="1187687" y="6070780"/>
                <a:ext cx="2040110" cy="452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𝑡</m:t>
                              </m:r>
                              <m:r>
                                <a:rPr lang="en-US" i="0">
                                  <a:latin typeface="Cambria Math" panose="02040503050406030204" pitchFamily="18" charset="0"/>
                                </a:rPr>
                                <m:t>→∞</m:t>
                              </m:r>
                            </m:lim>
                          </m:limLow>
                        </m:fName>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Ψ</m:t>
                                  </m:r>
                                  <m:d>
                                    <m:dPr>
                                      <m:ctrlPr>
                                        <a:rPr lang="en-US" i="1">
                                          <a:latin typeface="Cambria Math" panose="02040503050406030204" pitchFamily="18" charset="0"/>
                                        </a:rPr>
                                      </m:ctrlPr>
                                    </m:dPr>
                                    <m:e>
                                      <m:r>
                                        <a:rPr lang="en-US" i="1">
                                          <a:latin typeface="Cambria Math" panose="02040503050406030204" pitchFamily="18" charset="0"/>
                                        </a:rPr>
                                        <m:t>𝑡</m:t>
                                      </m:r>
                                    </m:e>
                                  </m:d>
                                </m:e>
                              </m:d>
                            </m:e>
                          </m:d>
                        </m:e>
                      </m:func>
                      <m:r>
                        <a:rPr lang="en-US" i="0">
                          <a:latin typeface="Cambria Math" panose="02040503050406030204" pitchFamily="18" charset="0"/>
                        </a:rPr>
                        <m:t>=</m:t>
                      </m:r>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0">
                                  <a:latin typeface="Cambria Math" panose="02040503050406030204" pitchFamily="18" charset="0"/>
                                </a:rPr>
                                <m:t>0</m:t>
                              </m:r>
                            </m:e>
                          </m:d>
                        </m:e>
                      </m:d>
                    </m:oMath>
                  </m:oMathPara>
                </a14:m>
                <a:endParaRPr lang="en-US" dirty="0"/>
              </a:p>
            </p:txBody>
          </p:sp>
        </mc:Choice>
        <mc:Fallback xmlns="">
          <p:sp>
            <p:nvSpPr>
              <p:cNvPr id="36" name="Rectangle 35">
                <a:extLst>
                  <a:ext uri="{FF2B5EF4-FFF2-40B4-BE49-F238E27FC236}">
                    <a16:creationId xmlns:a16="http://schemas.microsoft.com/office/drawing/2014/main" id="{15B89C75-DB28-8142-A00F-4FC76C4A4F81}"/>
                  </a:ext>
                </a:extLst>
              </p:cNvPr>
              <p:cNvSpPr>
                <a:spLocks noRot="1" noChangeAspect="1" noMove="1" noResize="1" noEditPoints="1" noAdjustHandles="1" noChangeArrowheads="1" noChangeShapeType="1" noTextEdit="1"/>
              </p:cNvSpPr>
              <p:nvPr/>
            </p:nvSpPr>
            <p:spPr>
              <a:xfrm>
                <a:off x="1187687" y="6070780"/>
                <a:ext cx="2040110" cy="452945"/>
              </a:xfrm>
              <a:prstGeom prst="rect">
                <a:avLst/>
              </a:prstGeom>
              <a:blipFill>
                <a:blip r:embed="rId19"/>
                <a:stretch>
                  <a:fillRect t="-77143" b="-85714"/>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2CE91CB-3F4F-DA45-9324-AAF3C4BD40B5}"/>
              </a:ext>
            </a:extLst>
          </p:cNvPr>
          <p:cNvSpPr txBox="1"/>
          <p:nvPr/>
        </p:nvSpPr>
        <p:spPr>
          <a:xfrm>
            <a:off x="3237618" y="6070780"/>
            <a:ext cx="308098" cy="369332"/>
          </a:xfrm>
          <a:prstGeom prst="rect">
            <a:avLst/>
          </a:prstGeom>
          <a:noFill/>
        </p:spPr>
        <p:txBody>
          <a:bodyPr wrap="none" rtlCol="0">
            <a:spAutoFit/>
          </a:bodyPr>
          <a:lstStyle/>
          <a:p>
            <a:r>
              <a:rPr lang="en-US" dirty="0"/>
              <a:t>if</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E4416D4C-8B18-4049-A185-E9AA3F2BF67C}"/>
                  </a:ext>
                </a:extLst>
              </p:cNvPr>
              <p:cNvSpPr/>
              <p:nvPr/>
            </p:nvSpPr>
            <p:spPr>
              <a:xfrm>
                <a:off x="3669824" y="6060360"/>
                <a:ext cx="11944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0">
                              <a:latin typeface="Cambria Math" panose="02040503050406030204" pitchFamily="18" charset="0"/>
                            </a:rPr>
                            <m:t>0</m:t>
                          </m:r>
                        </m:sub>
                      </m:sSub>
                      <m:d>
                        <m:dPr>
                          <m:ctrlPr>
                            <a:rPr lang="en-US" i="1">
                              <a:latin typeface="Cambria Math" panose="02040503050406030204" pitchFamily="18" charset="0"/>
                            </a:rPr>
                          </m:ctrlPr>
                        </m:dPr>
                        <m:e>
                          <m:r>
                            <a:rPr lang="en-US" i="0">
                              <a:latin typeface="Cambria Math" panose="02040503050406030204" pitchFamily="18" charset="0"/>
                            </a:rPr>
                            <m:t>0</m:t>
                          </m:r>
                        </m:e>
                      </m:d>
                      <m:r>
                        <a:rPr lang="en-US" i="0">
                          <a:latin typeface="Cambria Math" panose="02040503050406030204" pitchFamily="18" charset="0"/>
                        </a:rPr>
                        <m:t>≠0</m:t>
                      </m:r>
                    </m:oMath>
                  </m:oMathPara>
                </a14:m>
                <a:endParaRPr lang="en-US" dirty="0"/>
              </a:p>
            </p:txBody>
          </p:sp>
        </mc:Choice>
        <mc:Fallback xmlns="">
          <p:sp>
            <p:nvSpPr>
              <p:cNvPr id="39" name="Rectangle 38">
                <a:extLst>
                  <a:ext uri="{FF2B5EF4-FFF2-40B4-BE49-F238E27FC236}">
                    <a16:creationId xmlns:a16="http://schemas.microsoft.com/office/drawing/2014/main" id="{E4416D4C-8B18-4049-A185-E9AA3F2BF67C}"/>
                  </a:ext>
                </a:extLst>
              </p:cNvPr>
              <p:cNvSpPr>
                <a:spLocks noRot="1" noChangeAspect="1" noMove="1" noResize="1" noEditPoints="1" noAdjustHandles="1" noChangeArrowheads="1" noChangeShapeType="1" noTextEdit="1"/>
              </p:cNvSpPr>
              <p:nvPr/>
            </p:nvSpPr>
            <p:spPr>
              <a:xfrm>
                <a:off x="3669824" y="6060360"/>
                <a:ext cx="1194494"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608D9F2-9BC7-354D-BC3C-A8175CEF2F09}"/>
                  </a:ext>
                </a:extLst>
              </p:cNvPr>
              <p:cNvSpPr/>
              <p:nvPr/>
            </p:nvSpPr>
            <p:spPr>
              <a:xfrm>
                <a:off x="757004" y="4282245"/>
                <a:ext cx="2684838" cy="382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 </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Ψ</m:t>
                              </m:r>
                              <m:d>
                                <m:dPr>
                                  <m:ctrlPr>
                                    <a:rPr lang="en-US" i="1">
                                      <a:latin typeface="Cambria Math" panose="02040503050406030204" pitchFamily="18" charset="0"/>
                                    </a:rPr>
                                  </m:ctrlPr>
                                </m:dPr>
                                <m:e>
                                  <m:r>
                                    <a:rPr lang="en-US" i="1">
                                      <a:latin typeface="Cambria Math" panose="02040503050406030204" pitchFamily="18" charset="0"/>
                                    </a:rPr>
                                    <m:t>𝑡</m:t>
                                  </m:r>
                                </m:e>
                              </m:d>
                            </m:e>
                          </m:d>
                        </m:e>
                      </m:d>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rPr>
                            <m:t>𝐻</m:t>
                          </m:r>
                        </m:sup>
                      </m:sSup>
                      <m:r>
                        <a:rPr lang="en-US" i="0">
                          <a:latin typeface="Cambria Math" panose="02040503050406030204" pitchFamily="18" charset="0"/>
                        </a:rPr>
                        <m:t>  </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Ψ</m:t>
                              </m:r>
                              <m:d>
                                <m:dPr>
                                  <m:ctrlPr>
                                    <a:rPr lang="en-US" i="1">
                                      <a:latin typeface="Cambria Math" panose="02040503050406030204" pitchFamily="18" charset="0"/>
                                    </a:rPr>
                                  </m:ctrlPr>
                                </m:dPr>
                                <m:e>
                                  <m:r>
                                    <a:rPr lang="en-US" i="0">
                                      <a:latin typeface="Cambria Math" panose="02040503050406030204" pitchFamily="18" charset="0"/>
                                    </a:rPr>
                                    <m:t>0</m:t>
                                  </m:r>
                                </m:e>
                              </m:d>
                            </m:e>
                          </m:d>
                          <m:r>
                            <a:rPr lang="en-US" i="0">
                              <a:latin typeface="Cambria Math" panose="02040503050406030204" pitchFamily="18" charset="0"/>
                            </a:rPr>
                            <m:t>    </m:t>
                          </m:r>
                        </m:e>
                      </m:d>
                    </m:oMath>
                  </m:oMathPara>
                </a14:m>
                <a:endParaRPr lang="en-US" dirty="0"/>
              </a:p>
            </p:txBody>
          </p:sp>
        </mc:Choice>
        <mc:Fallback xmlns="">
          <p:sp>
            <p:nvSpPr>
              <p:cNvPr id="41" name="Rectangle 40">
                <a:extLst>
                  <a:ext uri="{FF2B5EF4-FFF2-40B4-BE49-F238E27FC236}">
                    <a16:creationId xmlns:a16="http://schemas.microsoft.com/office/drawing/2014/main" id="{3608D9F2-9BC7-354D-BC3C-A8175CEF2F09}"/>
                  </a:ext>
                </a:extLst>
              </p:cNvPr>
              <p:cNvSpPr>
                <a:spLocks noRot="1" noChangeAspect="1" noMove="1" noResize="1" noEditPoints="1" noAdjustHandles="1" noChangeArrowheads="1" noChangeShapeType="1" noTextEdit="1"/>
              </p:cNvSpPr>
              <p:nvPr/>
            </p:nvSpPr>
            <p:spPr>
              <a:xfrm>
                <a:off x="757004" y="4282245"/>
                <a:ext cx="2684838" cy="382284"/>
              </a:xfrm>
              <a:prstGeom prst="rect">
                <a:avLst/>
              </a:prstGeom>
              <a:blipFill>
                <a:blip r:embed="rId21"/>
                <a:stretch>
                  <a:fillRect l="-9005" t="-103226" b="-16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E48BBE-ED95-4E48-9270-13E1B70F4673}"/>
                  </a:ext>
                </a:extLst>
              </p:cNvPr>
              <p:cNvSpPr txBox="1"/>
              <p:nvPr/>
            </p:nvSpPr>
            <p:spPr>
              <a:xfrm>
                <a:off x="3545716" y="4294249"/>
                <a:ext cx="3677802" cy="369332"/>
              </a:xfrm>
              <a:prstGeom prst="rect">
                <a:avLst/>
              </a:prstGeom>
              <a:noFill/>
            </p:spPr>
            <p:txBody>
              <a:bodyPr wrap="none" rtlCol="0">
                <a:spAutoFit/>
              </a:bodyPr>
              <a:lstStyle/>
              <a:p>
                <a:r>
                  <a:rPr lang="en-US" dirty="0">
                    <a:sym typeface="Wingdings" pitchFamily="2" charset="2"/>
                  </a:rPr>
                  <a:t>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Ψ</m:t>
                            </m:r>
                            <m:d>
                              <m:dPr>
                                <m:ctrlPr>
                                  <a:rPr lang="en-US" i="1">
                                    <a:latin typeface="Cambria Math" panose="02040503050406030204" pitchFamily="18" charset="0"/>
                                  </a:rPr>
                                </m:ctrlPr>
                              </m:dPr>
                              <m:e>
                                <m:r>
                                  <a:rPr lang="en-US">
                                    <a:latin typeface="Cambria Math" panose="02040503050406030204" pitchFamily="18" charset="0"/>
                                  </a:rPr>
                                  <m:t>0</m:t>
                                </m:r>
                              </m:e>
                            </m:d>
                          </m:e>
                        </m:d>
                        <m:r>
                          <a:rPr lang="en-US">
                            <a:latin typeface="Cambria Math" panose="02040503050406030204" pitchFamily="18" charset="0"/>
                          </a:rPr>
                          <m:t>    </m:t>
                        </m:r>
                      </m:e>
                    </m:d>
                  </m:oMath>
                </a14:m>
                <a:r>
                  <a:rPr lang="en-US" dirty="0">
                    <a:sym typeface="Wingdings" pitchFamily="2" charset="2"/>
                  </a:rPr>
                  <a:t>is arbitrary, random state</a:t>
                </a:r>
                <a:endParaRPr lang="en-US" dirty="0"/>
              </a:p>
            </p:txBody>
          </p:sp>
        </mc:Choice>
        <mc:Fallback xmlns="">
          <p:sp>
            <p:nvSpPr>
              <p:cNvPr id="42" name="TextBox 41">
                <a:extLst>
                  <a:ext uri="{FF2B5EF4-FFF2-40B4-BE49-F238E27FC236}">
                    <a16:creationId xmlns:a16="http://schemas.microsoft.com/office/drawing/2014/main" id="{E9E48BBE-ED95-4E48-9270-13E1B70F4673}"/>
                  </a:ext>
                </a:extLst>
              </p:cNvPr>
              <p:cNvSpPr txBox="1">
                <a:spLocks noRot="1" noChangeAspect="1" noMove="1" noResize="1" noEditPoints="1" noAdjustHandles="1" noChangeArrowheads="1" noChangeShapeType="1" noTextEdit="1"/>
              </p:cNvSpPr>
              <p:nvPr/>
            </p:nvSpPr>
            <p:spPr>
              <a:xfrm>
                <a:off x="3545716" y="4294249"/>
                <a:ext cx="3677802" cy="369332"/>
              </a:xfrm>
              <a:prstGeom prst="rect">
                <a:avLst/>
              </a:prstGeom>
              <a:blipFill>
                <a:blip r:embed="rId22"/>
                <a:stretch>
                  <a:fillRect l="-1031" t="-110000" r="-344" b="-166667"/>
                </a:stretch>
              </a:blipFill>
            </p:spPr>
            <p:txBody>
              <a:bodyPr/>
              <a:lstStyle/>
              <a:p>
                <a:r>
                  <a:rPr lang="en-US">
                    <a:noFill/>
                  </a:rPr>
                  <a:t> </a:t>
                </a:r>
              </a:p>
            </p:txBody>
          </p:sp>
        </mc:Fallback>
      </mc:AlternateContent>
    </p:spTree>
    <p:extLst>
      <p:ext uri="{BB962C8B-B14F-4D97-AF65-F5344CB8AC3E}">
        <p14:creationId xmlns:p14="http://schemas.microsoft.com/office/powerpoint/2010/main" val="3167641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CC32-9351-DA4D-B0B6-7D0FAAB2D2B0}"/>
              </a:ext>
            </a:extLst>
          </p:cNvPr>
          <p:cNvSpPr>
            <a:spLocks noGrp="1"/>
          </p:cNvSpPr>
          <p:nvPr>
            <p:ph type="title"/>
          </p:nvPr>
        </p:nvSpPr>
        <p:spPr/>
        <p:txBody>
          <a:bodyPr/>
          <a:lstStyle/>
          <a:p>
            <a:r>
              <a:rPr lang="en-US" dirty="0"/>
              <a:t>Quantum Imaginary  Time</a:t>
            </a:r>
          </a:p>
        </p:txBody>
      </p:sp>
      <p:sp>
        <p:nvSpPr>
          <p:cNvPr id="4" name="TextBox 3">
            <a:extLst>
              <a:ext uri="{FF2B5EF4-FFF2-40B4-BE49-F238E27FC236}">
                <a16:creationId xmlns:a16="http://schemas.microsoft.com/office/drawing/2014/main" id="{DB3D91A5-8C22-5149-8527-C274E80172BE}"/>
              </a:ext>
            </a:extLst>
          </p:cNvPr>
          <p:cNvSpPr txBox="1"/>
          <p:nvPr/>
        </p:nvSpPr>
        <p:spPr>
          <a:xfrm>
            <a:off x="1017730" y="1431104"/>
            <a:ext cx="5240537" cy="338554"/>
          </a:xfrm>
          <a:prstGeom prst="rect">
            <a:avLst/>
          </a:prstGeom>
          <a:noFill/>
        </p:spPr>
        <p:txBody>
          <a:bodyPr wrap="none" rtlCol="0">
            <a:spAutoFit/>
          </a:bodyPr>
          <a:lstStyle/>
          <a:p>
            <a:pPr marL="285750" indent="-285750">
              <a:buFont typeface="Arial" panose="020B0604020202020204" pitchFamily="34" charset="0"/>
              <a:buChar char="•"/>
            </a:pPr>
            <a:r>
              <a:rPr lang="en-US" sz="1600" b="1" dirty="0"/>
              <a:t>Problem:</a:t>
            </a:r>
            <a:r>
              <a:rPr lang="en-US" sz="1600" dirty="0"/>
              <a:t>  imaginary time propagation is non-unitary</a:t>
            </a:r>
          </a:p>
        </p:txBody>
      </p:sp>
      <p:sp>
        <p:nvSpPr>
          <p:cNvPr id="5" name="TextBox 4">
            <a:extLst>
              <a:ext uri="{FF2B5EF4-FFF2-40B4-BE49-F238E27FC236}">
                <a16:creationId xmlns:a16="http://schemas.microsoft.com/office/drawing/2014/main" id="{CF2112A8-D387-AD4F-B8A8-B58394442FD3}"/>
              </a:ext>
            </a:extLst>
          </p:cNvPr>
          <p:cNvSpPr txBox="1"/>
          <p:nvPr/>
        </p:nvSpPr>
        <p:spPr>
          <a:xfrm>
            <a:off x="1416490" y="1889052"/>
            <a:ext cx="5955413" cy="584775"/>
          </a:xfrm>
          <a:prstGeom prst="rect">
            <a:avLst/>
          </a:prstGeom>
          <a:noFill/>
        </p:spPr>
        <p:txBody>
          <a:bodyPr wrap="square" rtlCol="0">
            <a:spAutoFit/>
          </a:bodyPr>
          <a:lstStyle/>
          <a:p>
            <a:r>
              <a:rPr lang="en-US" sz="1600" dirty="0"/>
              <a:t>solution:   map non-unitary update  onto ’closest’ unitary one</a:t>
            </a:r>
            <a:br>
              <a:rPr lang="en-US" sz="1600" dirty="0"/>
            </a:br>
            <a:r>
              <a:rPr lang="en-US" sz="1600" dirty="0"/>
              <a:t>Motta, Chan.  et. al. Nature Phys. 16,205 (2020) </a:t>
            </a:r>
          </a:p>
        </p:txBody>
      </p:sp>
      <p:cxnSp>
        <p:nvCxnSpPr>
          <p:cNvPr id="38" name="Straight Arrow Connector 37">
            <a:extLst>
              <a:ext uri="{FF2B5EF4-FFF2-40B4-BE49-F238E27FC236}">
                <a16:creationId xmlns:a16="http://schemas.microsoft.com/office/drawing/2014/main" id="{4A0215AD-0406-E64B-9C16-F7A3D225D490}"/>
              </a:ext>
            </a:extLst>
          </p:cNvPr>
          <p:cNvCxnSpPr>
            <a:cxnSpLocks/>
            <a:endCxn id="40" idx="7"/>
          </p:cNvCxnSpPr>
          <p:nvPr/>
        </p:nvCxnSpPr>
        <p:spPr>
          <a:xfrm flipV="1">
            <a:off x="13084887" y="8169221"/>
            <a:ext cx="1091387" cy="113241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257C95-038C-2B44-A3B7-A7EB4C53DA1F}"/>
              </a:ext>
            </a:extLst>
          </p:cNvPr>
          <p:cNvCxnSpPr>
            <a:cxnSpLocks/>
          </p:cNvCxnSpPr>
          <p:nvPr/>
        </p:nvCxnSpPr>
        <p:spPr>
          <a:xfrm flipV="1">
            <a:off x="13113018" y="8869362"/>
            <a:ext cx="1446827" cy="45970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DDABAEF-831F-4B42-A8E7-5763C6776785}"/>
              </a:ext>
            </a:extLst>
          </p:cNvPr>
          <p:cNvSpPr/>
          <p:nvPr/>
        </p:nvSpPr>
        <p:spPr>
          <a:xfrm>
            <a:off x="11522611" y="7727315"/>
            <a:ext cx="3108960" cy="30175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A980A93-28B1-3B4E-BFCF-0DF2BD540B9F}"/>
                  </a:ext>
                </a:extLst>
              </p:cNvPr>
              <p:cNvSpPr/>
              <p:nvPr/>
            </p:nvSpPr>
            <p:spPr>
              <a:xfrm>
                <a:off x="14664452" y="9067726"/>
                <a:ext cx="5218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a:latin typeface="Cambria Math" panose="02040503050406030204" pitchFamily="18" charset="0"/>
                                </a:rPr>
                                <m:t>0</m:t>
                              </m:r>
                            </m:e>
                          </m:d>
                        </m:e>
                      </m:d>
                    </m:oMath>
                  </m:oMathPara>
                </a14:m>
                <a:endParaRPr lang="en-US" dirty="0"/>
              </a:p>
            </p:txBody>
          </p:sp>
        </mc:Choice>
        <mc:Fallback xmlns="">
          <p:sp>
            <p:nvSpPr>
              <p:cNvPr id="41" name="Rectangle 40">
                <a:extLst>
                  <a:ext uri="{FF2B5EF4-FFF2-40B4-BE49-F238E27FC236}">
                    <a16:creationId xmlns:a16="http://schemas.microsoft.com/office/drawing/2014/main" id="{1A980A93-28B1-3B4E-BFCF-0DF2BD540B9F}"/>
                  </a:ext>
                </a:extLst>
              </p:cNvPr>
              <p:cNvSpPr>
                <a:spLocks noRot="1" noChangeAspect="1" noMove="1" noResize="1" noEditPoints="1" noAdjustHandles="1" noChangeArrowheads="1" noChangeShapeType="1" noTextEdit="1"/>
              </p:cNvSpPr>
              <p:nvPr/>
            </p:nvSpPr>
            <p:spPr>
              <a:xfrm>
                <a:off x="14664452" y="9067726"/>
                <a:ext cx="521810" cy="369332"/>
              </a:xfrm>
              <a:prstGeom prst="rect">
                <a:avLst/>
              </a:prstGeom>
              <a:blipFill>
                <a:blip r:embed="rId2"/>
                <a:stretch>
                  <a:fillRect l="-54762" t="-110000" r="-38095" b="-16333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E60650C3-770F-794C-A1E4-DCCA7D719285}"/>
              </a:ext>
            </a:extLst>
          </p:cNvPr>
          <p:cNvSpPr/>
          <p:nvPr/>
        </p:nvSpPr>
        <p:spPr>
          <a:xfrm>
            <a:off x="14540131" y="916095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D947073-8F76-CE4C-902D-8339DF35D724}"/>
              </a:ext>
            </a:extLst>
          </p:cNvPr>
          <p:cNvSpPr/>
          <p:nvPr/>
        </p:nvSpPr>
        <p:spPr>
          <a:xfrm>
            <a:off x="12894211" y="76358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0A25E563-6D7D-2A40-8B6E-05D6A04AA111}"/>
                  </a:ext>
                </a:extLst>
              </p:cNvPr>
              <p:cNvSpPr/>
              <p:nvPr/>
            </p:nvSpPr>
            <p:spPr>
              <a:xfrm>
                <a:off x="12816186" y="7311945"/>
                <a:ext cx="5218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a:latin typeface="Cambria Math" panose="02040503050406030204" pitchFamily="18" charset="0"/>
                                </a:rPr>
                              </m:ctrlPr>
                            </m:dPr>
                            <m:e>
                              <m:r>
                                <a:rPr lang="en-US" b="0" i="0" smtClean="0">
                                  <a:latin typeface="Cambria Math" panose="02040503050406030204" pitchFamily="18" charset="0"/>
                                </a:rPr>
                                <m:t>1</m:t>
                              </m:r>
                            </m:e>
                          </m:d>
                        </m:e>
                      </m:d>
                    </m:oMath>
                  </m:oMathPara>
                </a14:m>
                <a:endParaRPr lang="en-US" dirty="0"/>
              </a:p>
            </p:txBody>
          </p:sp>
        </mc:Choice>
        <mc:Fallback xmlns="">
          <p:sp>
            <p:nvSpPr>
              <p:cNvPr id="44" name="Rectangle 43">
                <a:extLst>
                  <a:ext uri="{FF2B5EF4-FFF2-40B4-BE49-F238E27FC236}">
                    <a16:creationId xmlns:a16="http://schemas.microsoft.com/office/drawing/2014/main" id="{0A25E563-6D7D-2A40-8B6E-05D6A04AA111}"/>
                  </a:ext>
                </a:extLst>
              </p:cNvPr>
              <p:cNvSpPr>
                <a:spLocks noRot="1" noChangeAspect="1" noMove="1" noResize="1" noEditPoints="1" noAdjustHandles="1" noChangeArrowheads="1" noChangeShapeType="1" noTextEdit="1"/>
              </p:cNvSpPr>
              <p:nvPr/>
            </p:nvSpPr>
            <p:spPr>
              <a:xfrm>
                <a:off x="12816186" y="7311945"/>
                <a:ext cx="521810" cy="369332"/>
              </a:xfrm>
              <a:prstGeom prst="rect">
                <a:avLst/>
              </a:prstGeom>
              <a:blipFill>
                <a:blip r:embed="rId3"/>
                <a:stretch>
                  <a:fillRect l="-52381" t="-117241" r="-38095" b="-168966"/>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11FC3215-9B1D-5849-B804-D81F2AAA4699}"/>
              </a:ext>
            </a:extLst>
          </p:cNvPr>
          <p:cNvCxnSpPr/>
          <p:nvPr/>
        </p:nvCxnSpPr>
        <p:spPr>
          <a:xfrm flipV="1">
            <a:off x="13077091" y="7818755"/>
            <a:ext cx="431074" cy="1525077"/>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8D1990A-0105-144F-9F9D-B0ECC3D5DB5A}"/>
              </a:ext>
            </a:extLst>
          </p:cNvPr>
          <p:cNvCxnSpPr>
            <a:cxnSpLocks/>
          </p:cNvCxnSpPr>
          <p:nvPr/>
        </p:nvCxnSpPr>
        <p:spPr>
          <a:xfrm flipV="1">
            <a:off x="13050965" y="8448855"/>
            <a:ext cx="860188" cy="886232"/>
          </a:xfrm>
          <a:prstGeom prst="straightConnector1">
            <a:avLst/>
          </a:prstGeom>
          <a:ln w="57150">
            <a:solidFill>
              <a:schemeClr val="bg2">
                <a:lumMod val="90000"/>
                <a:alpha val="76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9EC7F6F-5075-674A-9FE0-FD3027D90EBD}"/>
              </a:ext>
            </a:extLst>
          </p:cNvPr>
          <p:cNvCxnSpPr>
            <a:cxnSpLocks/>
          </p:cNvCxnSpPr>
          <p:nvPr/>
        </p:nvCxnSpPr>
        <p:spPr>
          <a:xfrm flipV="1">
            <a:off x="13078180" y="9030117"/>
            <a:ext cx="978041" cy="300471"/>
          </a:xfrm>
          <a:prstGeom prst="straightConnector1">
            <a:avLst/>
          </a:prstGeom>
          <a:ln w="412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448FBD4-2F63-274E-92BE-267423460306}"/>
              </a:ext>
            </a:extLst>
          </p:cNvPr>
          <p:cNvSpPr txBox="1"/>
          <p:nvPr/>
        </p:nvSpPr>
        <p:spPr>
          <a:xfrm>
            <a:off x="13435333" y="7456037"/>
            <a:ext cx="393056" cy="369332"/>
          </a:xfrm>
          <a:prstGeom prst="rect">
            <a:avLst/>
          </a:prstGeom>
          <a:noFill/>
        </p:spPr>
        <p:txBody>
          <a:bodyPr wrap="none" rtlCol="0">
            <a:spAutoFit/>
          </a:bodyPr>
          <a:lstStyle/>
          <a:p>
            <a:r>
              <a:rPr lang="en-US" dirty="0"/>
              <a:t>t</a:t>
            </a:r>
            <a:r>
              <a:rPr lang="en-US" baseline="-25000" dirty="0"/>
              <a:t>0</a:t>
            </a:r>
            <a:r>
              <a:rPr lang="en-US" dirty="0"/>
              <a:t> </a:t>
            </a:r>
          </a:p>
        </p:txBody>
      </p:sp>
      <p:sp>
        <p:nvSpPr>
          <p:cNvPr id="49" name="TextBox 48">
            <a:extLst>
              <a:ext uri="{FF2B5EF4-FFF2-40B4-BE49-F238E27FC236}">
                <a16:creationId xmlns:a16="http://schemas.microsoft.com/office/drawing/2014/main" id="{7142D161-E294-9D43-BB32-3BA9F1C62C1C}"/>
              </a:ext>
            </a:extLst>
          </p:cNvPr>
          <p:cNvSpPr txBox="1"/>
          <p:nvPr/>
        </p:nvSpPr>
        <p:spPr>
          <a:xfrm>
            <a:off x="14116603" y="7799889"/>
            <a:ext cx="393056" cy="369332"/>
          </a:xfrm>
          <a:prstGeom prst="rect">
            <a:avLst/>
          </a:prstGeom>
          <a:noFill/>
        </p:spPr>
        <p:txBody>
          <a:bodyPr wrap="none" rtlCol="0">
            <a:spAutoFit/>
          </a:bodyPr>
          <a:lstStyle/>
          <a:p>
            <a:r>
              <a:rPr lang="en-US" dirty="0"/>
              <a:t>t</a:t>
            </a:r>
            <a:r>
              <a:rPr lang="en-US" baseline="-25000" dirty="0"/>
              <a:t>1</a:t>
            </a:r>
            <a:r>
              <a:rPr lang="en-US" dirty="0"/>
              <a:t> </a:t>
            </a:r>
          </a:p>
        </p:txBody>
      </p:sp>
      <p:sp>
        <p:nvSpPr>
          <p:cNvPr id="50" name="TextBox 49">
            <a:extLst>
              <a:ext uri="{FF2B5EF4-FFF2-40B4-BE49-F238E27FC236}">
                <a16:creationId xmlns:a16="http://schemas.microsoft.com/office/drawing/2014/main" id="{237142ED-B518-A740-99A8-8EDF03C587CE}"/>
              </a:ext>
            </a:extLst>
          </p:cNvPr>
          <p:cNvSpPr txBox="1"/>
          <p:nvPr/>
        </p:nvSpPr>
        <p:spPr>
          <a:xfrm>
            <a:off x="14488886" y="8487593"/>
            <a:ext cx="393056" cy="369332"/>
          </a:xfrm>
          <a:prstGeom prst="rect">
            <a:avLst/>
          </a:prstGeom>
          <a:noFill/>
        </p:spPr>
        <p:txBody>
          <a:bodyPr wrap="none" rtlCol="0">
            <a:spAutoFit/>
          </a:bodyPr>
          <a:lstStyle/>
          <a:p>
            <a:r>
              <a:rPr lang="en-US" dirty="0"/>
              <a:t>t</a:t>
            </a:r>
            <a:r>
              <a:rPr lang="en-US" baseline="-25000" dirty="0"/>
              <a:t>2</a:t>
            </a:r>
            <a:r>
              <a:rPr lang="en-US" dirty="0"/>
              <a:t> </a:t>
            </a:r>
          </a:p>
        </p:txBody>
      </p:sp>
      <p:grpSp>
        <p:nvGrpSpPr>
          <p:cNvPr id="64" name="Group 63">
            <a:extLst>
              <a:ext uri="{FF2B5EF4-FFF2-40B4-BE49-F238E27FC236}">
                <a16:creationId xmlns:a16="http://schemas.microsoft.com/office/drawing/2014/main" id="{AA7F91D5-B1B0-9F40-9360-C2BC0B77DB40}"/>
              </a:ext>
            </a:extLst>
          </p:cNvPr>
          <p:cNvGrpSpPr/>
          <p:nvPr/>
        </p:nvGrpSpPr>
        <p:grpSpPr>
          <a:xfrm>
            <a:off x="8528349" y="179384"/>
            <a:ext cx="3663651" cy="3432890"/>
            <a:chOff x="8020595" y="133271"/>
            <a:chExt cx="3663651" cy="3432890"/>
          </a:xfrm>
        </p:grpSpPr>
        <p:cxnSp>
          <p:nvCxnSpPr>
            <p:cNvPr id="18" name="Straight Arrow Connector 17">
              <a:extLst>
                <a:ext uri="{FF2B5EF4-FFF2-40B4-BE49-F238E27FC236}">
                  <a16:creationId xmlns:a16="http://schemas.microsoft.com/office/drawing/2014/main" id="{D4B0DE01-5718-1D4E-876F-84D7E49430D1}"/>
                </a:ext>
              </a:extLst>
            </p:cNvPr>
            <p:cNvCxnSpPr>
              <a:cxnSpLocks/>
            </p:cNvCxnSpPr>
            <p:nvPr/>
          </p:nvCxnSpPr>
          <p:spPr>
            <a:xfrm flipV="1">
              <a:off x="9582871" y="1276795"/>
              <a:ext cx="1312318" cy="84616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626A234-B478-3F4D-A33E-67D1F218AE50}"/>
                </a:ext>
              </a:extLst>
            </p:cNvPr>
            <p:cNvCxnSpPr>
              <a:cxnSpLocks/>
              <a:endCxn id="34" idx="1"/>
            </p:cNvCxnSpPr>
            <p:nvPr/>
          </p:nvCxnSpPr>
          <p:spPr>
            <a:xfrm>
              <a:off x="9611002" y="2150390"/>
              <a:ext cx="1518553" cy="24079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877B8E68-580B-1A40-B3F0-CE1C740CC3B5}"/>
                </a:ext>
              </a:extLst>
            </p:cNvPr>
            <p:cNvSpPr/>
            <p:nvPr/>
          </p:nvSpPr>
          <p:spPr>
            <a:xfrm>
              <a:off x="8020595" y="548641"/>
              <a:ext cx="3108960" cy="30175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2BBEAE8-0D84-2D45-B1ED-06948323C8C2}"/>
                    </a:ext>
                  </a:extLst>
                </p:cNvPr>
                <p:cNvSpPr/>
                <p:nvPr/>
              </p:nvSpPr>
              <p:spPr>
                <a:xfrm>
                  <a:off x="11162436" y="1889052"/>
                  <a:ext cx="5218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a:latin typeface="Cambria Math" panose="02040503050406030204" pitchFamily="18" charset="0"/>
                                  </a:rPr>
                                  <m:t>0</m:t>
                                </m:r>
                              </m:e>
                            </m:d>
                          </m:e>
                        </m:d>
                      </m:oMath>
                    </m:oMathPara>
                  </a14:m>
                  <a:endParaRPr lang="en-US" dirty="0"/>
                </a:p>
              </p:txBody>
            </p:sp>
          </mc:Choice>
          <mc:Fallback xmlns="">
            <p:sp>
              <p:nvSpPr>
                <p:cNvPr id="7" name="Rectangle 6">
                  <a:extLst>
                    <a:ext uri="{FF2B5EF4-FFF2-40B4-BE49-F238E27FC236}">
                      <a16:creationId xmlns:a16="http://schemas.microsoft.com/office/drawing/2014/main" id="{22BBEAE8-0D84-2D45-B1ED-06948323C8C2}"/>
                    </a:ext>
                  </a:extLst>
                </p:cNvPr>
                <p:cNvSpPr>
                  <a:spLocks noRot="1" noChangeAspect="1" noMove="1" noResize="1" noEditPoints="1" noAdjustHandles="1" noChangeArrowheads="1" noChangeShapeType="1" noTextEdit="1"/>
                </p:cNvSpPr>
                <p:nvPr/>
              </p:nvSpPr>
              <p:spPr>
                <a:xfrm>
                  <a:off x="11162436" y="1889052"/>
                  <a:ext cx="521810" cy="369332"/>
                </a:xfrm>
                <a:prstGeom prst="rect">
                  <a:avLst/>
                </a:prstGeom>
                <a:blipFill>
                  <a:blip r:embed="rId4"/>
                  <a:stretch>
                    <a:fillRect l="-52381" t="-106667" r="-38095" b="-166667"/>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95894119-C3BD-BF40-A87C-AA90C69C53FF}"/>
                </a:ext>
              </a:extLst>
            </p:cNvPr>
            <p:cNvSpPr/>
            <p:nvPr/>
          </p:nvSpPr>
          <p:spPr>
            <a:xfrm>
              <a:off x="11038115" y="198227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51D4F60-1331-F44B-9809-192FF113DCB0}"/>
                </a:ext>
              </a:extLst>
            </p:cNvPr>
            <p:cNvSpPr/>
            <p:nvPr/>
          </p:nvSpPr>
          <p:spPr>
            <a:xfrm>
              <a:off x="9392195" y="45720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192BEBD-6BC6-014C-BAC1-AAE30F50791E}"/>
                    </a:ext>
                  </a:extLst>
                </p:cNvPr>
                <p:cNvSpPr/>
                <p:nvPr/>
              </p:nvSpPr>
              <p:spPr>
                <a:xfrm>
                  <a:off x="9314170" y="133271"/>
                  <a:ext cx="5218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a:latin typeface="Cambria Math" panose="02040503050406030204" pitchFamily="18" charset="0"/>
                                  </a:rPr>
                                </m:ctrlPr>
                              </m:dPr>
                              <m:e>
                                <m:r>
                                  <a:rPr lang="en-US" b="0" i="0" smtClean="0">
                                    <a:latin typeface="Cambria Math" panose="02040503050406030204" pitchFamily="18" charset="0"/>
                                  </a:rPr>
                                  <m:t>1</m:t>
                                </m:r>
                              </m:e>
                            </m:d>
                          </m:e>
                        </m:d>
                      </m:oMath>
                    </m:oMathPara>
                  </a14:m>
                  <a:endParaRPr lang="en-US" dirty="0"/>
                </a:p>
              </p:txBody>
            </p:sp>
          </mc:Choice>
          <mc:Fallback xmlns="">
            <p:sp>
              <p:nvSpPr>
                <p:cNvPr id="10" name="Rectangle 9">
                  <a:extLst>
                    <a:ext uri="{FF2B5EF4-FFF2-40B4-BE49-F238E27FC236}">
                      <a16:creationId xmlns:a16="http://schemas.microsoft.com/office/drawing/2014/main" id="{9192BEBD-6BC6-014C-BAC1-AAE30F50791E}"/>
                    </a:ext>
                  </a:extLst>
                </p:cNvPr>
                <p:cNvSpPr>
                  <a:spLocks noRot="1" noChangeAspect="1" noMove="1" noResize="1" noEditPoints="1" noAdjustHandles="1" noChangeArrowheads="1" noChangeShapeType="1" noTextEdit="1"/>
                </p:cNvSpPr>
                <p:nvPr/>
              </p:nvSpPr>
              <p:spPr>
                <a:xfrm>
                  <a:off x="9314170" y="133271"/>
                  <a:ext cx="521810" cy="369332"/>
                </a:xfrm>
                <a:prstGeom prst="rect">
                  <a:avLst/>
                </a:prstGeom>
                <a:blipFill>
                  <a:blip r:embed="rId5"/>
                  <a:stretch>
                    <a:fillRect l="-52381" t="-106667" r="-38095" b="-16666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15828F3-C1D5-1D4A-AA1F-3C1BF58FC613}"/>
                </a:ext>
              </a:extLst>
            </p:cNvPr>
            <p:cNvCxnSpPr/>
            <p:nvPr/>
          </p:nvCxnSpPr>
          <p:spPr>
            <a:xfrm flipV="1">
              <a:off x="9575075" y="640081"/>
              <a:ext cx="431074" cy="1525077"/>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948BC33-EF6D-1447-B162-25F725513F62}"/>
                </a:ext>
              </a:extLst>
            </p:cNvPr>
            <p:cNvCxnSpPr>
              <a:cxnSpLocks/>
            </p:cNvCxnSpPr>
            <p:nvPr/>
          </p:nvCxnSpPr>
          <p:spPr>
            <a:xfrm flipV="1">
              <a:off x="9575075" y="1500672"/>
              <a:ext cx="999789" cy="634657"/>
            </a:xfrm>
            <a:prstGeom prst="straightConnector1">
              <a:avLst/>
            </a:prstGeom>
            <a:ln w="57150">
              <a:solidFill>
                <a:schemeClr val="bg2">
                  <a:lumMod val="90000"/>
                  <a:alpha val="9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F3E8FDA-E597-6F4A-8427-BFE6A01F31BD}"/>
                </a:ext>
              </a:extLst>
            </p:cNvPr>
            <p:cNvCxnSpPr>
              <a:cxnSpLocks/>
            </p:cNvCxnSpPr>
            <p:nvPr/>
          </p:nvCxnSpPr>
          <p:spPr>
            <a:xfrm>
              <a:off x="9576164" y="2151915"/>
              <a:ext cx="931542" cy="118874"/>
            </a:xfrm>
            <a:prstGeom prst="straightConnector1">
              <a:avLst/>
            </a:prstGeom>
            <a:ln w="412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84AD5CD-6476-9E42-92BD-A8A9F2EF4137}"/>
                </a:ext>
              </a:extLst>
            </p:cNvPr>
            <p:cNvSpPr txBox="1"/>
            <p:nvPr/>
          </p:nvSpPr>
          <p:spPr>
            <a:xfrm>
              <a:off x="9933317" y="277363"/>
              <a:ext cx="393056" cy="369332"/>
            </a:xfrm>
            <a:prstGeom prst="rect">
              <a:avLst/>
            </a:prstGeom>
            <a:noFill/>
          </p:spPr>
          <p:txBody>
            <a:bodyPr wrap="none" rtlCol="0">
              <a:spAutoFit/>
            </a:bodyPr>
            <a:lstStyle/>
            <a:p>
              <a:r>
                <a:rPr lang="en-US" dirty="0"/>
                <a:t>t</a:t>
              </a:r>
              <a:r>
                <a:rPr lang="en-US" baseline="-25000" dirty="0"/>
                <a:t>0</a:t>
              </a:r>
              <a:r>
                <a:rPr lang="en-US" dirty="0"/>
                <a:t> </a:t>
              </a:r>
            </a:p>
          </p:txBody>
        </p:sp>
        <p:sp>
          <p:nvSpPr>
            <p:cNvPr id="33" name="TextBox 32">
              <a:extLst>
                <a:ext uri="{FF2B5EF4-FFF2-40B4-BE49-F238E27FC236}">
                  <a16:creationId xmlns:a16="http://schemas.microsoft.com/office/drawing/2014/main" id="{E13EEFA2-0D70-8A42-99AA-7D7167D1152D}"/>
                </a:ext>
              </a:extLst>
            </p:cNvPr>
            <p:cNvSpPr txBox="1"/>
            <p:nvPr/>
          </p:nvSpPr>
          <p:spPr>
            <a:xfrm>
              <a:off x="10885311" y="939587"/>
              <a:ext cx="393056" cy="369332"/>
            </a:xfrm>
            <a:prstGeom prst="rect">
              <a:avLst/>
            </a:prstGeom>
            <a:noFill/>
          </p:spPr>
          <p:txBody>
            <a:bodyPr wrap="none" rtlCol="0">
              <a:spAutoFit/>
            </a:bodyPr>
            <a:lstStyle/>
            <a:p>
              <a:r>
                <a:rPr lang="en-US" dirty="0"/>
                <a:t>t</a:t>
              </a:r>
              <a:r>
                <a:rPr lang="en-US" baseline="-25000" dirty="0"/>
                <a:t>1</a:t>
              </a:r>
              <a:r>
                <a:rPr lang="en-US" dirty="0"/>
                <a:t> </a:t>
              </a:r>
            </a:p>
          </p:txBody>
        </p:sp>
        <p:sp>
          <p:nvSpPr>
            <p:cNvPr id="34" name="TextBox 33">
              <a:extLst>
                <a:ext uri="{FF2B5EF4-FFF2-40B4-BE49-F238E27FC236}">
                  <a16:creationId xmlns:a16="http://schemas.microsoft.com/office/drawing/2014/main" id="{B411D986-EF5B-DB46-B581-17190C6B18A6}"/>
                </a:ext>
              </a:extLst>
            </p:cNvPr>
            <p:cNvSpPr txBox="1"/>
            <p:nvPr/>
          </p:nvSpPr>
          <p:spPr>
            <a:xfrm>
              <a:off x="11129555" y="2206523"/>
              <a:ext cx="393056" cy="369332"/>
            </a:xfrm>
            <a:prstGeom prst="rect">
              <a:avLst/>
            </a:prstGeom>
            <a:noFill/>
          </p:spPr>
          <p:txBody>
            <a:bodyPr wrap="none" rtlCol="0">
              <a:spAutoFit/>
            </a:bodyPr>
            <a:lstStyle/>
            <a:p>
              <a:r>
                <a:rPr lang="en-US" dirty="0"/>
                <a:t>t</a:t>
              </a:r>
              <a:r>
                <a:rPr lang="en-US" baseline="-25000" dirty="0"/>
                <a:t>2</a:t>
              </a:r>
              <a:r>
                <a:rPr lang="en-US" dirty="0"/>
                <a:t> </a:t>
              </a:r>
            </a:p>
          </p:txBody>
        </p:sp>
        <p:cxnSp>
          <p:nvCxnSpPr>
            <p:cNvPr id="58" name="Straight Arrow Connector 57">
              <a:extLst>
                <a:ext uri="{FF2B5EF4-FFF2-40B4-BE49-F238E27FC236}">
                  <a16:creationId xmlns:a16="http://schemas.microsoft.com/office/drawing/2014/main" id="{FD68F8AA-D9F7-444A-87FA-7DA2A251F279}"/>
                </a:ext>
              </a:extLst>
            </p:cNvPr>
            <p:cNvCxnSpPr>
              <a:cxnSpLocks/>
            </p:cNvCxnSpPr>
            <p:nvPr/>
          </p:nvCxnSpPr>
          <p:spPr>
            <a:xfrm>
              <a:off x="10050645" y="629608"/>
              <a:ext cx="819701" cy="672700"/>
            </a:xfrm>
            <a:prstGeom prst="straightConnector1">
              <a:avLst/>
            </a:prstGeom>
            <a:ln w="28575">
              <a:solidFill>
                <a:schemeClr val="accent6">
                  <a:lumMod val="50000"/>
                  <a:alpha val="76000"/>
                </a:schemeClr>
              </a:solidFill>
              <a:prstDash val="sysDot"/>
              <a:tailEnd type="arrow"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D33737E-DED1-BE44-B2BF-474FAF894F02}"/>
                </a:ext>
              </a:extLst>
            </p:cNvPr>
            <p:cNvCxnSpPr>
              <a:cxnSpLocks/>
            </p:cNvCxnSpPr>
            <p:nvPr/>
          </p:nvCxnSpPr>
          <p:spPr>
            <a:xfrm>
              <a:off x="10031463" y="659436"/>
              <a:ext cx="453209" cy="824650"/>
            </a:xfrm>
            <a:prstGeom prst="straightConnector1">
              <a:avLst/>
            </a:prstGeom>
            <a:ln w="28575">
              <a:solidFill>
                <a:schemeClr val="bg2">
                  <a:lumMod val="50000"/>
                  <a:alpha val="76000"/>
                </a:schemeClr>
              </a:solidFill>
              <a:prstDash val="sysDot"/>
              <a:tailEnd type="arrow"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FF3B1D8-62A3-F84D-98F7-B74154FA27E0}"/>
                </a:ext>
              </a:extLst>
            </p:cNvPr>
            <p:cNvSpPr txBox="1"/>
            <p:nvPr/>
          </p:nvSpPr>
          <p:spPr>
            <a:xfrm>
              <a:off x="9979686" y="1015413"/>
              <a:ext cx="402674" cy="369332"/>
            </a:xfrm>
            <a:prstGeom prst="rect">
              <a:avLst/>
            </a:prstGeom>
            <a:noFill/>
          </p:spPr>
          <p:txBody>
            <a:bodyPr wrap="none" rtlCol="0">
              <a:spAutoFit/>
            </a:bodyPr>
            <a:lstStyle/>
            <a:p>
              <a:r>
                <a:rPr lang="en-US" dirty="0">
                  <a:latin typeface="Symbol" pitchFamily="2" charset="2"/>
                </a:rPr>
                <a:t>D</a:t>
              </a:r>
              <a:r>
                <a:rPr lang="en-US" baseline="-25000" dirty="0">
                  <a:latin typeface="Symbol" pitchFamily="2" charset="2"/>
                </a:rPr>
                <a:t>0</a:t>
              </a:r>
              <a:endParaRPr lang="en-US" dirty="0">
                <a:latin typeface="Symbol" pitchFamily="2" charset="2"/>
              </a:endParaRPr>
            </a:p>
          </p:txBody>
        </p:sp>
        <p:sp>
          <p:nvSpPr>
            <p:cNvPr id="63" name="TextBox 62">
              <a:extLst>
                <a:ext uri="{FF2B5EF4-FFF2-40B4-BE49-F238E27FC236}">
                  <a16:creationId xmlns:a16="http://schemas.microsoft.com/office/drawing/2014/main" id="{FF9AC710-00DF-B249-996E-A9A1A2E6409E}"/>
                </a:ext>
              </a:extLst>
            </p:cNvPr>
            <p:cNvSpPr txBox="1"/>
            <p:nvPr/>
          </p:nvSpPr>
          <p:spPr>
            <a:xfrm>
              <a:off x="10471867" y="559121"/>
              <a:ext cx="325730" cy="369332"/>
            </a:xfrm>
            <a:prstGeom prst="rect">
              <a:avLst/>
            </a:prstGeom>
            <a:noFill/>
          </p:spPr>
          <p:txBody>
            <a:bodyPr wrap="none" rtlCol="0">
              <a:spAutoFit/>
            </a:bodyPr>
            <a:lstStyle/>
            <a:p>
              <a:r>
                <a:rPr lang="en-US" dirty="0">
                  <a:latin typeface="Symbol" pitchFamily="2" charset="2"/>
                </a:rPr>
                <a:t>D</a:t>
              </a:r>
            </a:p>
          </p:txBody>
        </p:sp>
      </p:grpSp>
      <p:sp>
        <p:nvSpPr>
          <p:cNvPr id="65" name="TextBox 64">
            <a:extLst>
              <a:ext uri="{FF2B5EF4-FFF2-40B4-BE49-F238E27FC236}">
                <a16:creationId xmlns:a16="http://schemas.microsoft.com/office/drawing/2014/main" id="{9C6110F8-FFDA-5249-A2A6-6DBB9A1DC4D2}"/>
              </a:ext>
            </a:extLst>
          </p:cNvPr>
          <p:cNvSpPr txBox="1"/>
          <p:nvPr/>
        </p:nvSpPr>
        <p:spPr>
          <a:xfrm>
            <a:off x="10604414" y="1709212"/>
            <a:ext cx="367408" cy="369332"/>
          </a:xfrm>
          <a:prstGeom prst="rect">
            <a:avLst/>
          </a:prstGeom>
          <a:noFill/>
        </p:spPr>
        <p:txBody>
          <a:bodyPr wrap="none" rtlCol="0">
            <a:spAutoFit/>
          </a:bodyPr>
          <a:lstStyle/>
          <a:p>
            <a:r>
              <a:rPr lang="en-US" dirty="0">
                <a:latin typeface="Symbol" pitchFamily="2" charset="2"/>
              </a:rPr>
              <a:t>Y</a:t>
            </a:r>
          </a:p>
        </p:txBody>
      </p:sp>
      <p:sp>
        <p:nvSpPr>
          <p:cNvPr id="66" name="TextBox 65">
            <a:extLst>
              <a:ext uri="{FF2B5EF4-FFF2-40B4-BE49-F238E27FC236}">
                <a16:creationId xmlns:a16="http://schemas.microsoft.com/office/drawing/2014/main" id="{7C66FF09-DFB1-3B44-8510-1B73A24C7847}"/>
              </a:ext>
            </a:extLst>
          </p:cNvPr>
          <p:cNvSpPr txBox="1"/>
          <p:nvPr/>
        </p:nvSpPr>
        <p:spPr>
          <a:xfrm>
            <a:off x="11139278" y="1386108"/>
            <a:ext cx="444352" cy="369332"/>
          </a:xfrm>
          <a:prstGeom prst="rect">
            <a:avLst/>
          </a:prstGeom>
          <a:noFill/>
        </p:spPr>
        <p:txBody>
          <a:bodyPr wrap="none" rtlCol="0">
            <a:spAutoFit/>
          </a:bodyPr>
          <a:lstStyle/>
          <a:p>
            <a:r>
              <a:rPr lang="en-US" dirty="0">
                <a:latin typeface="Symbol" pitchFamily="2" charset="2"/>
              </a:rPr>
              <a:t>Y’</a:t>
            </a:r>
          </a:p>
        </p:txBody>
      </p:sp>
      <p:sp>
        <p:nvSpPr>
          <p:cNvPr id="67" name="TextBox 66">
            <a:extLst>
              <a:ext uri="{FF2B5EF4-FFF2-40B4-BE49-F238E27FC236}">
                <a16:creationId xmlns:a16="http://schemas.microsoft.com/office/drawing/2014/main" id="{2AE0AE75-B194-564A-BAB3-FBAC28AF7879}"/>
              </a:ext>
            </a:extLst>
          </p:cNvPr>
          <p:cNvSpPr txBox="1"/>
          <p:nvPr/>
        </p:nvSpPr>
        <p:spPr>
          <a:xfrm>
            <a:off x="9937351" y="758095"/>
            <a:ext cx="636713" cy="369332"/>
          </a:xfrm>
          <a:prstGeom prst="rect">
            <a:avLst/>
          </a:prstGeom>
          <a:noFill/>
        </p:spPr>
        <p:txBody>
          <a:bodyPr wrap="none" rtlCol="0">
            <a:spAutoFit/>
          </a:bodyPr>
          <a:lstStyle/>
          <a:p>
            <a:r>
              <a:rPr lang="en-US" dirty="0">
                <a:latin typeface="Symbol" pitchFamily="2" charset="2"/>
              </a:rPr>
              <a:t>Y(0)</a:t>
            </a:r>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020BEC40-8DC1-E943-80F9-4CF7DA612B11}"/>
                  </a:ext>
                </a:extLst>
              </p:cNvPr>
              <p:cNvSpPr/>
              <p:nvPr/>
            </p:nvSpPr>
            <p:spPr>
              <a:xfrm>
                <a:off x="1984742" y="3345613"/>
                <a:ext cx="2103653" cy="370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Ψ</m:t>
                              </m:r>
                            </m:e>
                          </m:d>
                        </m:e>
                      </m:d>
                      <m:r>
                        <a:rPr lang="en-US" sz="1600" i="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0">
                              <a:latin typeface="Cambria Math" panose="02040503050406030204" pitchFamily="18" charset="0"/>
                            </a:rPr>
                            <m:t>−</m:t>
                          </m:r>
                          <m:r>
                            <a:rPr lang="en-US" sz="1600" i="1">
                              <a:latin typeface="Cambria Math" panose="02040503050406030204" pitchFamily="18" charset="0"/>
                            </a:rPr>
                            <m:t>𝑖</m:t>
                          </m:r>
                          <m:r>
                            <a:rPr lang="en-US" sz="1600" i="0">
                              <a:latin typeface="Cambria Math" panose="02040503050406030204" pitchFamily="18" charset="0"/>
                            </a:rPr>
                            <m:t>∆</m:t>
                          </m:r>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𝐴</m:t>
                          </m:r>
                        </m:sup>
                      </m:sSup>
                      <m:r>
                        <a:rPr lang="en-US" sz="1600" i="0">
                          <a:latin typeface="Cambria Math" panose="02040503050406030204" pitchFamily="18" charset="0"/>
                        </a:rPr>
                        <m:t>  </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d>
                                <m:dPr>
                                  <m:begChr m:val=""/>
                                  <m:ctrlPr>
                                    <a:rPr lang="en-US" sz="1600" i="1">
                                      <a:latin typeface="Cambria Math" panose="02040503050406030204" pitchFamily="18" charset="0"/>
                                    </a:rPr>
                                  </m:ctrlPr>
                                </m:dPr>
                                <m:e>
                                  <m:r>
                                    <m:rPr>
                                      <m:sty m:val="p"/>
                                    </m:rPr>
                                    <a:rPr lang="en-US" sz="1600" i="0">
                                      <a:latin typeface="Cambria Math" panose="02040503050406030204" pitchFamily="18" charset="0"/>
                                    </a:rPr>
                                    <m:t>Ψ</m:t>
                                  </m:r>
                                  <m:r>
                                    <a:rPr lang="en-US" sz="1600" i="0">
                                      <a:latin typeface="Cambria Math" panose="02040503050406030204" pitchFamily="18" charset="0"/>
                                    </a:rPr>
                                    <m:t>(0</m:t>
                                  </m:r>
                                </m:e>
                              </m:d>
                            </m:e>
                          </m:d>
                        </m:e>
                      </m:d>
                    </m:oMath>
                  </m:oMathPara>
                </a14:m>
                <a:endParaRPr lang="en-US" dirty="0"/>
              </a:p>
            </p:txBody>
          </p:sp>
        </mc:Choice>
        <mc:Fallback xmlns="">
          <p:sp>
            <p:nvSpPr>
              <p:cNvPr id="69" name="Rectangle 68">
                <a:extLst>
                  <a:ext uri="{FF2B5EF4-FFF2-40B4-BE49-F238E27FC236}">
                    <a16:creationId xmlns:a16="http://schemas.microsoft.com/office/drawing/2014/main" id="{020BEC40-8DC1-E943-80F9-4CF7DA612B11}"/>
                  </a:ext>
                </a:extLst>
              </p:cNvPr>
              <p:cNvSpPr>
                <a:spLocks noRot="1" noChangeAspect="1" noMove="1" noResize="1" noEditPoints="1" noAdjustHandles="1" noChangeArrowheads="1" noChangeShapeType="1" noTextEdit="1"/>
              </p:cNvSpPr>
              <p:nvPr/>
            </p:nvSpPr>
            <p:spPr>
              <a:xfrm>
                <a:off x="1984742" y="3345613"/>
                <a:ext cx="2103653" cy="370294"/>
              </a:xfrm>
              <a:prstGeom prst="rect">
                <a:avLst/>
              </a:prstGeom>
              <a:blipFill>
                <a:blip r:embed="rId6"/>
                <a:stretch>
                  <a:fillRect l="-12048" t="-141379" r="-13253" b="-2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EE25E92F-470E-B542-BBBD-62C1CD5AD163}"/>
                  </a:ext>
                </a:extLst>
              </p:cNvPr>
              <p:cNvSpPr/>
              <p:nvPr/>
            </p:nvSpPr>
            <p:spPr>
              <a:xfrm>
                <a:off x="1805269" y="2750855"/>
                <a:ext cx="2603965" cy="3702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Ψ</m:t>
                              </m:r>
                              <m:r>
                                <a:rPr lang="en-US" sz="1600" i="0">
                                  <a:latin typeface="Cambria Math" panose="02040503050406030204" pitchFamily="18" charset="0"/>
                                </a:rPr>
                                <m:t>′</m:t>
                              </m:r>
                            </m:e>
                          </m:d>
                        </m:e>
                      </m:d>
                      <m:r>
                        <a:rPr lang="en-US" sz="1600" i="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0">
                              <a:latin typeface="Cambria Math" panose="02040503050406030204" pitchFamily="18" charset="0"/>
                            </a:rPr>
                            <m:t>−∆</m:t>
                          </m:r>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𝐻</m:t>
                          </m:r>
                        </m:sup>
                      </m:sSup>
                      <m:r>
                        <a:rPr lang="en-US" sz="1600" i="0">
                          <a:latin typeface="Cambria Math" panose="02040503050406030204" pitchFamily="18" charset="0"/>
                        </a:rPr>
                        <m:t>  </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d>
                                <m:dPr>
                                  <m:begChr m:val=""/>
                                  <m:ctrlPr>
                                    <a:rPr lang="en-US" sz="1600" i="1">
                                      <a:latin typeface="Cambria Math" panose="02040503050406030204" pitchFamily="18" charset="0"/>
                                    </a:rPr>
                                  </m:ctrlPr>
                                </m:dPr>
                                <m:e>
                                  <m:r>
                                    <m:rPr>
                                      <m:sty m:val="p"/>
                                    </m:rPr>
                                    <a:rPr lang="en-US" sz="1600" i="0">
                                      <a:latin typeface="Cambria Math" panose="02040503050406030204" pitchFamily="18" charset="0"/>
                                    </a:rPr>
                                    <m:t>Ψ</m:t>
                                  </m:r>
                                  <m:r>
                                    <a:rPr lang="en-US" sz="1600" i="0">
                                      <a:latin typeface="Cambria Math" panose="02040503050406030204" pitchFamily="18" charset="0"/>
                                    </a:rPr>
                                    <m:t>(0</m:t>
                                  </m:r>
                                </m:e>
                              </m:d>
                            </m:e>
                          </m:d>
                        </m:e>
                      </m:d>
                    </m:oMath>
                  </m:oMathPara>
                </a14:m>
                <a:endParaRPr lang="en-US" dirty="0"/>
              </a:p>
            </p:txBody>
          </p:sp>
        </mc:Choice>
        <mc:Fallback xmlns="">
          <p:sp>
            <p:nvSpPr>
              <p:cNvPr id="70" name="Rectangle 69">
                <a:extLst>
                  <a:ext uri="{FF2B5EF4-FFF2-40B4-BE49-F238E27FC236}">
                    <a16:creationId xmlns:a16="http://schemas.microsoft.com/office/drawing/2014/main" id="{EE25E92F-470E-B542-BBBD-62C1CD5AD163}"/>
                  </a:ext>
                </a:extLst>
              </p:cNvPr>
              <p:cNvSpPr>
                <a:spLocks noRot="1" noChangeAspect="1" noMove="1" noResize="1" noEditPoints="1" noAdjustHandles="1" noChangeArrowheads="1" noChangeShapeType="1" noTextEdit="1"/>
              </p:cNvSpPr>
              <p:nvPr/>
            </p:nvSpPr>
            <p:spPr>
              <a:xfrm>
                <a:off x="1805269" y="2750855"/>
                <a:ext cx="2603965" cy="370294"/>
              </a:xfrm>
              <a:prstGeom prst="rect">
                <a:avLst/>
              </a:prstGeom>
              <a:blipFill>
                <a:blip r:embed="rId7"/>
                <a:stretch>
                  <a:fillRect l="-488" t="-137931" r="-1463" b="-2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45120C1E-43AC-7D42-8AB0-E0E90084846F}"/>
                  </a:ext>
                </a:extLst>
              </p:cNvPr>
              <p:cNvSpPr/>
              <p:nvPr/>
            </p:nvSpPr>
            <p:spPr>
              <a:xfrm>
                <a:off x="2065041" y="3957509"/>
                <a:ext cx="1897763" cy="370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d>
                      <m:r>
                        <a:rPr lang="en-US" sz="1600" i="0">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Ψ</m:t>
                              </m:r>
                            </m:e>
                          </m:d>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d>
                                <m:dPr>
                                  <m:begChr m:val=""/>
                                  <m:ctrlPr>
                                    <a:rPr lang="en-US" sz="1600" i="1">
                                      <a:latin typeface="Cambria Math" panose="02040503050406030204" pitchFamily="18" charset="0"/>
                                    </a:rPr>
                                  </m:ctrlPr>
                                </m:dPr>
                                <m:e>
                                  <m:r>
                                    <m:rPr>
                                      <m:sty m:val="p"/>
                                    </m:rPr>
                                    <a:rPr lang="en-US" sz="1600">
                                      <a:latin typeface="Cambria Math" panose="02040503050406030204" pitchFamily="18" charset="0"/>
                                    </a:rPr>
                                    <m:t>Ψ</m:t>
                                  </m:r>
                                  <m:r>
                                    <a:rPr lang="en-US" sz="1600">
                                      <a:latin typeface="Cambria Math" panose="02040503050406030204" pitchFamily="18" charset="0"/>
                                    </a:rPr>
                                    <m:t>(0</m:t>
                                  </m:r>
                                </m:e>
                              </m:d>
                            </m:e>
                          </m:d>
                        </m:e>
                      </m:d>
                    </m:oMath>
                  </m:oMathPara>
                </a14:m>
                <a:endParaRPr lang="en-US" sz="1600" dirty="0"/>
              </a:p>
            </p:txBody>
          </p:sp>
        </mc:Choice>
        <mc:Fallback xmlns="">
          <p:sp>
            <p:nvSpPr>
              <p:cNvPr id="72" name="Rectangle 71">
                <a:extLst>
                  <a:ext uri="{FF2B5EF4-FFF2-40B4-BE49-F238E27FC236}">
                    <a16:creationId xmlns:a16="http://schemas.microsoft.com/office/drawing/2014/main" id="{45120C1E-43AC-7D42-8AB0-E0E90084846F}"/>
                  </a:ext>
                </a:extLst>
              </p:cNvPr>
              <p:cNvSpPr>
                <a:spLocks noRot="1" noChangeAspect="1" noMove="1" noResize="1" noEditPoints="1" noAdjustHandles="1" noChangeArrowheads="1" noChangeShapeType="1" noTextEdit="1"/>
              </p:cNvSpPr>
              <p:nvPr/>
            </p:nvSpPr>
            <p:spPr>
              <a:xfrm>
                <a:off x="2065041" y="3957509"/>
                <a:ext cx="1897763" cy="370294"/>
              </a:xfrm>
              <a:prstGeom prst="rect">
                <a:avLst/>
              </a:prstGeom>
              <a:blipFill>
                <a:blip r:embed="rId8"/>
                <a:stretch>
                  <a:fillRect l="-13333" t="-137931" r="-14667" b="-2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C6DD2B8F-3AE8-4343-BA34-61E3C9BAB954}"/>
                  </a:ext>
                </a:extLst>
              </p:cNvPr>
              <p:cNvSpPr/>
              <p:nvPr/>
            </p:nvSpPr>
            <p:spPr>
              <a:xfrm>
                <a:off x="2065041" y="4475041"/>
                <a:ext cx="2003562" cy="370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r>
                                <a:rPr lang="en-US" sz="1600" b="0" i="0" smtClean="0">
                                  <a:latin typeface="Cambria Math" panose="02040503050406030204" pitchFamily="18" charset="0"/>
                                </a:rPr>
                                <m:t>′</m:t>
                              </m:r>
                            </m:e>
                          </m:d>
                        </m:e>
                      </m:d>
                      <m:r>
                        <a:rPr lang="en-US" sz="1600" i="0">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Ψ</m:t>
                              </m:r>
                              <m:r>
                                <a:rPr lang="en-US" sz="1600" b="0" i="0" smtClean="0">
                                  <a:latin typeface="Cambria Math" panose="02040503050406030204" pitchFamily="18" charset="0"/>
                                </a:rPr>
                                <m:t>′</m:t>
                              </m:r>
                            </m:e>
                          </m:d>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d>
                                <m:dPr>
                                  <m:begChr m:val=""/>
                                  <m:ctrlPr>
                                    <a:rPr lang="en-US" sz="1600" i="1">
                                      <a:latin typeface="Cambria Math" panose="02040503050406030204" pitchFamily="18" charset="0"/>
                                    </a:rPr>
                                  </m:ctrlPr>
                                </m:dPr>
                                <m:e>
                                  <m:r>
                                    <m:rPr>
                                      <m:sty m:val="p"/>
                                    </m:rPr>
                                    <a:rPr lang="en-US" sz="1600">
                                      <a:latin typeface="Cambria Math" panose="02040503050406030204" pitchFamily="18" charset="0"/>
                                    </a:rPr>
                                    <m:t>Ψ</m:t>
                                  </m:r>
                                  <m:r>
                                    <a:rPr lang="en-US" sz="1600">
                                      <a:latin typeface="Cambria Math" panose="02040503050406030204" pitchFamily="18" charset="0"/>
                                    </a:rPr>
                                    <m:t>(0</m:t>
                                  </m:r>
                                </m:e>
                              </m:d>
                            </m:e>
                          </m:d>
                        </m:e>
                      </m:d>
                    </m:oMath>
                  </m:oMathPara>
                </a14:m>
                <a:endParaRPr lang="en-US" dirty="0"/>
              </a:p>
            </p:txBody>
          </p:sp>
        </mc:Choice>
        <mc:Fallback xmlns="">
          <p:sp>
            <p:nvSpPr>
              <p:cNvPr id="73" name="Rectangle 72">
                <a:extLst>
                  <a:ext uri="{FF2B5EF4-FFF2-40B4-BE49-F238E27FC236}">
                    <a16:creationId xmlns:a16="http://schemas.microsoft.com/office/drawing/2014/main" id="{C6DD2B8F-3AE8-4343-BA34-61E3C9BAB954}"/>
                  </a:ext>
                </a:extLst>
              </p:cNvPr>
              <p:cNvSpPr>
                <a:spLocks noRot="1" noChangeAspect="1" noMove="1" noResize="1" noEditPoints="1" noAdjustHandles="1" noChangeArrowheads="1" noChangeShapeType="1" noTextEdit="1"/>
              </p:cNvSpPr>
              <p:nvPr/>
            </p:nvSpPr>
            <p:spPr>
              <a:xfrm>
                <a:off x="2065041" y="4475041"/>
                <a:ext cx="2003562" cy="370294"/>
              </a:xfrm>
              <a:prstGeom prst="rect">
                <a:avLst/>
              </a:prstGeom>
              <a:blipFill>
                <a:blip r:embed="rId9"/>
                <a:stretch>
                  <a:fillRect l="-12658" t="-141379" r="-13924" b="-220690"/>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ADF44843-1478-BF4C-982E-7BCA9AB84FDD}"/>
              </a:ext>
            </a:extLst>
          </p:cNvPr>
          <p:cNvSpPr txBox="1"/>
          <p:nvPr/>
        </p:nvSpPr>
        <p:spPr>
          <a:xfrm>
            <a:off x="1372908" y="3681853"/>
            <a:ext cx="1564852" cy="338554"/>
          </a:xfrm>
          <a:prstGeom prst="rect">
            <a:avLst/>
          </a:prstGeom>
          <a:noFill/>
        </p:spPr>
        <p:txBody>
          <a:bodyPr wrap="none" rtlCol="0">
            <a:spAutoFit/>
          </a:bodyPr>
          <a:lstStyle/>
          <a:p>
            <a:r>
              <a:rPr lang="en-US" sz="1600" dirty="0"/>
              <a:t>Update vectors</a:t>
            </a:r>
          </a:p>
        </p:txBody>
      </p:sp>
      <p:sp>
        <p:nvSpPr>
          <p:cNvPr id="76" name="TextBox 75">
            <a:extLst>
              <a:ext uri="{FF2B5EF4-FFF2-40B4-BE49-F238E27FC236}">
                <a16:creationId xmlns:a16="http://schemas.microsoft.com/office/drawing/2014/main" id="{5C4E769F-051C-F742-9142-1FF6366A9027}"/>
              </a:ext>
            </a:extLst>
          </p:cNvPr>
          <p:cNvSpPr txBox="1"/>
          <p:nvPr/>
        </p:nvSpPr>
        <p:spPr>
          <a:xfrm>
            <a:off x="4409234" y="2870095"/>
            <a:ext cx="3330592" cy="646331"/>
          </a:xfrm>
          <a:prstGeom prst="rect">
            <a:avLst/>
          </a:prstGeom>
          <a:noFill/>
        </p:spPr>
        <p:txBody>
          <a:bodyPr wrap="none" rtlCol="0">
            <a:spAutoFit/>
          </a:bodyPr>
          <a:lstStyle/>
          <a:p>
            <a:r>
              <a:rPr lang="en-US" dirty="0"/>
              <a:t> </a:t>
            </a:r>
            <a:r>
              <a:rPr lang="en-US" dirty="0">
                <a:sym typeface="Wingdings" pitchFamily="2" charset="2"/>
              </a:rPr>
              <a:t> </a:t>
            </a:r>
            <a:r>
              <a:rPr lang="en-US" dirty="0"/>
              <a:t>non-unitary update, H known </a:t>
            </a:r>
            <a:br>
              <a:rPr lang="en-US" dirty="0"/>
            </a:br>
            <a:r>
              <a:rPr lang="en-US" dirty="0"/>
              <a:t>		   </a:t>
            </a:r>
          </a:p>
        </p:txBody>
      </p:sp>
      <p:sp>
        <p:nvSpPr>
          <p:cNvPr id="77" name="TextBox 76">
            <a:extLst>
              <a:ext uri="{FF2B5EF4-FFF2-40B4-BE49-F238E27FC236}">
                <a16:creationId xmlns:a16="http://schemas.microsoft.com/office/drawing/2014/main" id="{81892359-E125-8049-9FC9-179CFF8491B7}"/>
              </a:ext>
            </a:extLst>
          </p:cNvPr>
          <p:cNvSpPr txBox="1"/>
          <p:nvPr/>
        </p:nvSpPr>
        <p:spPr>
          <a:xfrm>
            <a:off x="4409234" y="3381264"/>
            <a:ext cx="3179909" cy="369332"/>
          </a:xfrm>
          <a:prstGeom prst="rect">
            <a:avLst/>
          </a:prstGeom>
          <a:noFill/>
        </p:spPr>
        <p:txBody>
          <a:bodyPr wrap="none" rtlCol="0">
            <a:spAutoFit/>
          </a:bodyPr>
          <a:lstStyle/>
          <a:p>
            <a:r>
              <a:rPr lang="en-US" dirty="0"/>
              <a:t> </a:t>
            </a:r>
            <a:r>
              <a:rPr lang="en-US" dirty="0">
                <a:sym typeface="Wingdings" pitchFamily="2" charset="2"/>
              </a:rPr>
              <a:t> </a:t>
            </a:r>
            <a:r>
              <a:rPr lang="en-US" dirty="0"/>
              <a:t>unitary update,  A unknown </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C4171FD-4FDF-D147-B90E-0BE5B8B89E10}"/>
                  </a:ext>
                </a:extLst>
              </p:cNvPr>
              <p:cNvSpPr txBox="1"/>
              <p:nvPr/>
            </p:nvSpPr>
            <p:spPr>
              <a:xfrm>
                <a:off x="1344567" y="5295773"/>
                <a:ext cx="5126853" cy="370294"/>
              </a:xfrm>
              <a:prstGeom prst="rect">
                <a:avLst/>
              </a:prstGeom>
              <a:noFill/>
            </p:spPr>
            <p:txBody>
              <a:bodyPr wrap="none" rtlCol="0">
                <a:spAutoFit/>
              </a:bodyPr>
              <a:lstStyle/>
              <a:p>
                <a:r>
                  <a:rPr lang="en-US" sz="1600" dirty="0"/>
                  <a:t>Minimize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r>
                              <a:rPr lang="en-US" sz="1600" b="0" i="1" smtClean="0">
                                <a:latin typeface="Cambria Math" panose="02040503050406030204" pitchFamily="18" charset="0"/>
                              </a:rPr>
                              <m:t>′</m:t>
                            </m:r>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d>
                      </m:e>
                    </m:d>
                  </m:oMath>
                </a14:m>
                <a:r>
                  <a:rPr lang="en-US" sz="1600" dirty="0"/>
                  <a:t>  subject to unknown </a:t>
                </a:r>
                <a14:m>
                  <m:oMath xmlns:m="http://schemas.openxmlformats.org/officeDocument/2006/math">
                    <m:r>
                      <m:rPr>
                        <m:sty m:val="p"/>
                      </m:rPr>
                      <a:rPr lang="en-US" sz="1600" b="0" i="0" smtClean="0">
                        <a:latin typeface="Cambria Math" panose="02040503050406030204" pitchFamily="18" charset="0"/>
                      </a:rPr>
                      <m:t>A</m:t>
                    </m:r>
                    <m:r>
                      <a:rPr lang="en-US" sz="1600" b="0" i="0"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𝑘</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𝑘</m:t>
                            </m:r>
                          </m:sub>
                        </m:sSub>
                      </m:e>
                    </m:nary>
                  </m:oMath>
                </a14:m>
                <a:r>
                  <a:rPr lang="en-US" sz="1600" dirty="0"/>
                  <a:t>  </a:t>
                </a:r>
              </a:p>
            </p:txBody>
          </p:sp>
        </mc:Choice>
        <mc:Fallback xmlns="">
          <p:sp>
            <p:nvSpPr>
              <p:cNvPr id="78" name="TextBox 77">
                <a:extLst>
                  <a:ext uri="{FF2B5EF4-FFF2-40B4-BE49-F238E27FC236}">
                    <a16:creationId xmlns:a16="http://schemas.microsoft.com/office/drawing/2014/main" id="{4C4171FD-4FDF-D147-B90E-0BE5B8B89E10}"/>
                  </a:ext>
                </a:extLst>
              </p:cNvPr>
              <p:cNvSpPr txBox="1">
                <a:spLocks noRot="1" noChangeAspect="1" noMove="1" noResize="1" noEditPoints="1" noAdjustHandles="1" noChangeArrowheads="1" noChangeShapeType="1" noTextEdit="1"/>
              </p:cNvSpPr>
              <p:nvPr/>
            </p:nvSpPr>
            <p:spPr>
              <a:xfrm>
                <a:off x="1344567" y="5295773"/>
                <a:ext cx="5126853" cy="370294"/>
              </a:xfrm>
              <a:prstGeom prst="rect">
                <a:avLst/>
              </a:prstGeom>
              <a:blipFill>
                <a:blip r:embed="rId10"/>
                <a:stretch>
                  <a:fillRect l="-744" t="-146429" b="-2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A135AD6-C324-1B4F-98DD-39563E6E00EA}"/>
                  </a:ext>
                </a:extLst>
              </p:cNvPr>
              <p:cNvSpPr txBox="1"/>
              <p:nvPr/>
            </p:nvSpPr>
            <p:spPr>
              <a:xfrm>
                <a:off x="1984742" y="5847040"/>
                <a:ext cx="1621406" cy="429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600" i="1">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a:latin typeface="Cambria Math" panose="02040503050406030204" pitchFamily="18" charset="0"/>
                                </a:rPr>
                                <m:t>min</m:t>
                              </m:r>
                            </m:e>
                            <m:lim>
                              <m:r>
                                <a:rPr lang="en-US" sz="1600" i="1">
                                  <a:latin typeface="Cambria Math" panose="02040503050406030204" pitchFamily="18" charset="0"/>
                                </a:rPr>
                                <m:t>𝐴</m:t>
                              </m:r>
                            </m:lim>
                          </m:limLow>
                        </m:fName>
                        <m:e>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r>
                                        <a:rPr lang="en-US" sz="1600" i="1">
                                          <a:latin typeface="Cambria Math" panose="02040503050406030204" pitchFamily="18" charset="0"/>
                                        </a:rPr>
                                        <m:t>′</m:t>
                                      </m:r>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d>
                                </m:e>
                              </m:d>
                            </m:e>
                          </m:d>
                        </m:e>
                      </m:func>
                    </m:oMath>
                  </m:oMathPara>
                </a14:m>
                <a:endParaRPr lang="en-US" dirty="0"/>
              </a:p>
            </p:txBody>
          </p:sp>
        </mc:Choice>
        <mc:Fallback xmlns="">
          <p:sp>
            <p:nvSpPr>
              <p:cNvPr id="79" name="TextBox 78">
                <a:extLst>
                  <a:ext uri="{FF2B5EF4-FFF2-40B4-BE49-F238E27FC236}">
                    <a16:creationId xmlns:a16="http://schemas.microsoft.com/office/drawing/2014/main" id="{0A135AD6-C324-1B4F-98DD-39563E6E00EA}"/>
                  </a:ext>
                </a:extLst>
              </p:cNvPr>
              <p:cNvSpPr txBox="1">
                <a:spLocks noRot="1" noChangeAspect="1" noMove="1" noResize="1" noEditPoints="1" noAdjustHandles="1" noChangeArrowheads="1" noChangeShapeType="1" noTextEdit="1"/>
              </p:cNvSpPr>
              <p:nvPr/>
            </p:nvSpPr>
            <p:spPr>
              <a:xfrm>
                <a:off x="1984742" y="5847040"/>
                <a:ext cx="1621406" cy="429220"/>
              </a:xfrm>
              <a:prstGeom prst="rect">
                <a:avLst/>
              </a:prstGeom>
              <a:blipFill>
                <a:blip r:embed="rId11"/>
                <a:stretch>
                  <a:fillRect t="-120588" r="-3906" b="-173529"/>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0DA05C33-1E11-4A43-8570-53514C4B8CAA}"/>
              </a:ext>
            </a:extLst>
          </p:cNvPr>
          <p:cNvSpPr txBox="1"/>
          <p:nvPr/>
        </p:nvSpPr>
        <p:spPr>
          <a:xfrm>
            <a:off x="3659767" y="5857115"/>
            <a:ext cx="4140364" cy="369332"/>
          </a:xfrm>
          <a:prstGeom prst="rect">
            <a:avLst/>
          </a:prstGeom>
          <a:noFill/>
        </p:spPr>
        <p:txBody>
          <a:bodyPr wrap="none" rtlCol="0">
            <a:spAutoFit/>
          </a:bodyPr>
          <a:lstStyle/>
          <a:p>
            <a:r>
              <a:rPr lang="en-US" dirty="0">
                <a:sym typeface="Wingdings" pitchFamily="2" charset="2"/>
              </a:rPr>
              <a:t> </a:t>
            </a:r>
            <a:r>
              <a:rPr lang="en-US" dirty="0"/>
              <a:t>Quadratic with respect to parameters </a:t>
            </a:r>
            <a:r>
              <a:rPr lang="en-US" i="1" dirty="0"/>
              <a:t>a</a:t>
            </a:r>
          </a:p>
        </p:txBody>
      </p:sp>
      <p:sp>
        <p:nvSpPr>
          <p:cNvPr id="81" name="TextBox 80">
            <a:extLst>
              <a:ext uri="{FF2B5EF4-FFF2-40B4-BE49-F238E27FC236}">
                <a16:creationId xmlns:a16="http://schemas.microsoft.com/office/drawing/2014/main" id="{540FCDDB-DFAD-5049-9174-B5BDEF4DE409}"/>
              </a:ext>
            </a:extLst>
          </p:cNvPr>
          <p:cNvSpPr txBox="1"/>
          <p:nvPr/>
        </p:nvSpPr>
        <p:spPr>
          <a:xfrm>
            <a:off x="687277" y="7496611"/>
            <a:ext cx="8482579" cy="369332"/>
          </a:xfrm>
          <a:prstGeom prst="rect">
            <a:avLst/>
          </a:prstGeom>
          <a:noFill/>
        </p:spPr>
        <p:txBody>
          <a:bodyPr wrap="none" rtlCol="0">
            <a:spAutoFit/>
          </a:bodyPr>
          <a:lstStyle/>
          <a:p>
            <a:pPr marL="285750" indent="-285750">
              <a:buFont typeface="Arial" panose="020B0604020202020204" pitchFamily="34" charset="0"/>
              <a:buChar char="•"/>
            </a:pPr>
            <a:r>
              <a:rPr lang="en-US" b="1" dirty="0"/>
              <a:t>Generalization to excited states:</a:t>
            </a:r>
            <a:r>
              <a:rPr lang="en-US" dirty="0"/>
              <a:t>  replace  H  with    (H-I*E)</a:t>
            </a:r>
            <a:r>
              <a:rPr lang="en-US" baseline="30000" dirty="0"/>
              <a:t>2 </a:t>
            </a:r>
            <a:r>
              <a:rPr lang="en-US" dirty="0"/>
              <a:t>to find state nearest to E</a:t>
            </a:r>
          </a:p>
        </p:txBody>
      </p:sp>
      <p:pic>
        <p:nvPicPr>
          <p:cNvPr id="84" name="Picture 83">
            <a:extLst>
              <a:ext uri="{FF2B5EF4-FFF2-40B4-BE49-F238E27FC236}">
                <a16:creationId xmlns:a16="http://schemas.microsoft.com/office/drawing/2014/main" id="{DCFD17B5-2962-1949-9559-C24B25431809}"/>
              </a:ext>
            </a:extLst>
          </p:cNvPr>
          <p:cNvPicPr>
            <a:picLocks noChangeAspect="1"/>
          </p:cNvPicPr>
          <p:nvPr/>
        </p:nvPicPr>
        <p:blipFill>
          <a:blip r:embed="rId12"/>
          <a:stretch>
            <a:fillRect/>
          </a:stretch>
        </p:blipFill>
        <p:spPr>
          <a:xfrm>
            <a:off x="7817449" y="3636468"/>
            <a:ext cx="4082052" cy="3157315"/>
          </a:xfrm>
          <a:prstGeom prst="rect">
            <a:avLst/>
          </a:prstGeom>
        </p:spPr>
      </p:pic>
    </p:spTree>
    <p:extLst>
      <p:ext uri="{BB962C8B-B14F-4D97-AF65-F5344CB8AC3E}">
        <p14:creationId xmlns:p14="http://schemas.microsoft.com/office/powerpoint/2010/main" val="1289394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6D03-898C-5344-A608-1FFF40D32217}"/>
              </a:ext>
            </a:extLst>
          </p:cNvPr>
          <p:cNvSpPr>
            <a:spLocks noGrp="1"/>
          </p:cNvSpPr>
          <p:nvPr>
            <p:ph type="title"/>
          </p:nvPr>
        </p:nvSpPr>
        <p:spPr/>
        <p:txBody>
          <a:bodyPr/>
          <a:lstStyle/>
          <a:p>
            <a:r>
              <a:rPr lang="en-US" dirty="0"/>
              <a:t>Variational Methods</a:t>
            </a:r>
          </a:p>
        </p:txBody>
      </p:sp>
      <p:sp>
        <p:nvSpPr>
          <p:cNvPr id="3" name="Text Placeholder 2">
            <a:extLst>
              <a:ext uri="{FF2B5EF4-FFF2-40B4-BE49-F238E27FC236}">
                <a16:creationId xmlns:a16="http://schemas.microsoft.com/office/drawing/2014/main" id="{3637BFD4-39E4-E149-9039-F36BF708E32C}"/>
              </a:ext>
            </a:extLst>
          </p:cNvPr>
          <p:cNvSpPr>
            <a:spLocks noGrp="1"/>
          </p:cNvSpPr>
          <p:nvPr>
            <p:ph type="body" idx="1"/>
          </p:nvPr>
        </p:nvSpPr>
        <p:spPr>
          <a:xfrm>
            <a:off x="344378" y="961606"/>
            <a:ext cx="11847622" cy="833334"/>
          </a:xfrm>
        </p:spPr>
        <p:txBody>
          <a:bodyPr/>
          <a:lstStyle/>
          <a:p>
            <a:r>
              <a:rPr lang="en-US" dirty="0"/>
              <a:t>Variational principle  </a:t>
            </a:r>
            <a:r>
              <a:rPr lang="en-US" dirty="0">
                <a:sym typeface="Wingdings" pitchFamily="2" charset="2"/>
              </a:rPr>
              <a:t>  find quantum state by minimization of  energy:</a:t>
            </a:r>
            <a:br>
              <a:rPr lang="en-US" dirty="0">
                <a:sym typeface="Wingdings" pitchFamily="2" charset="2"/>
              </a:rPr>
            </a:br>
            <a:endParaRPr lang="en-US" dirty="0">
              <a:sym typeface="Wingdings" pitchFamily="2" charset="2"/>
            </a:endParaRPr>
          </a:p>
        </p:txBody>
      </p:sp>
      <p:pic>
        <p:nvPicPr>
          <p:cNvPr id="4" name="Picture 3">
            <a:extLst>
              <a:ext uri="{FF2B5EF4-FFF2-40B4-BE49-F238E27FC236}">
                <a16:creationId xmlns:a16="http://schemas.microsoft.com/office/drawing/2014/main" id="{A1F22868-5071-674A-A79F-17D0DD19CCE8}"/>
              </a:ext>
            </a:extLst>
          </p:cNvPr>
          <p:cNvPicPr>
            <a:picLocks noChangeAspect="1"/>
          </p:cNvPicPr>
          <p:nvPr/>
        </p:nvPicPr>
        <p:blipFill>
          <a:blip r:embed="rId3"/>
          <a:stretch>
            <a:fillRect/>
          </a:stretch>
        </p:blipFill>
        <p:spPr>
          <a:xfrm>
            <a:off x="2363816" y="1634340"/>
            <a:ext cx="1704535" cy="733897"/>
          </a:xfrm>
          <a:prstGeom prst="rect">
            <a:avLst/>
          </a:prstGeom>
        </p:spPr>
      </p:pic>
      <p:sp>
        <p:nvSpPr>
          <p:cNvPr id="24" name="Text Placeholder 2">
            <a:extLst>
              <a:ext uri="{FF2B5EF4-FFF2-40B4-BE49-F238E27FC236}">
                <a16:creationId xmlns:a16="http://schemas.microsoft.com/office/drawing/2014/main" id="{228CC095-A39A-1E4A-9529-DABF2BC17BA5}"/>
              </a:ext>
            </a:extLst>
          </p:cNvPr>
          <p:cNvSpPr txBox="1">
            <a:spLocks/>
          </p:cNvSpPr>
          <p:nvPr/>
        </p:nvSpPr>
        <p:spPr>
          <a:xfrm>
            <a:off x="530305" y="7176303"/>
            <a:ext cx="11847622" cy="404777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50800" indent="0">
              <a:buNone/>
            </a:pPr>
            <a:r>
              <a:rPr lang="en-US" dirty="0">
                <a:sym typeface="Wingdings" pitchFamily="2" charset="2"/>
              </a:rPr>
              <a:t>Trial function (ansatz)</a:t>
            </a:r>
          </a:p>
          <a:p>
            <a:endParaRPr lang="en-US" dirty="0"/>
          </a:p>
        </p:txBody>
      </p:sp>
      <p:sp>
        <p:nvSpPr>
          <p:cNvPr id="25" name="Text Placeholder 2">
            <a:extLst>
              <a:ext uri="{FF2B5EF4-FFF2-40B4-BE49-F238E27FC236}">
                <a16:creationId xmlns:a16="http://schemas.microsoft.com/office/drawing/2014/main" id="{01656E35-B712-EE40-887D-9D0022E57A29}"/>
              </a:ext>
            </a:extLst>
          </p:cNvPr>
          <p:cNvSpPr txBox="1">
            <a:spLocks/>
          </p:cNvSpPr>
          <p:nvPr/>
        </p:nvSpPr>
        <p:spPr>
          <a:xfrm>
            <a:off x="344378" y="2189283"/>
            <a:ext cx="11847622" cy="8333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a:buFont typeface="Arial" panose="020B0604020202020204" pitchFamily="34" charset="0"/>
              <a:buChar char="•"/>
            </a:pPr>
            <a:r>
              <a:rPr lang="en-US" dirty="0">
                <a:sym typeface="Wingdings" pitchFamily="2" charset="2"/>
              </a:rPr>
              <a:t>Hamiltonian for a Molecule</a:t>
            </a:r>
          </a:p>
          <a:p>
            <a:pPr marL="50800" indent="0">
              <a:buNone/>
            </a:pPr>
            <a:endParaRPr lang="en-US" dirty="0">
              <a:sym typeface="Wingdings" pitchFamily="2" charset="2"/>
            </a:endParaRPr>
          </a:p>
          <a:p>
            <a:pPr marL="868363" indent="-414338">
              <a:buFontTx/>
              <a:buChar char="-"/>
            </a:pPr>
            <a:r>
              <a:rPr lang="en-US" dirty="0">
                <a:sym typeface="Wingdings" pitchFamily="2" charset="2"/>
              </a:rPr>
              <a:t>kinetic energy of  the electrons</a:t>
            </a:r>
          </a:p>
          <a:p>
            <a:pPr marL="868363" indent="-414338">
              <a:buFontTx/>
              <a:buChar char="-"/>
            </a:pPr>
            <a:r>
              <a:rPr lang="en-US" dirty="0">
                <a:sym typeface="Wingdings" pitchFamily="2" charset="2"/>
              </a:rPr>
              <a:t>kinetic energy of the nuclei</a:t>
            </a:r>
          </a:p>
          <a:p>
            <a:pPr marL="868363" indent="-414338">
              <a:buFontTx/>
              <a:buChar char="-"/>
            </a:pPr>
            <a:r>
              <a:rPr lang="en-US" dirty="0">
                <a:sym typeface="Wingdings" pitchFamily="2" charset="2"/>
              </a:rPr>
              <a:t>electrostatic interaction </a:t>
            </a:r>
            <a:r>
              <a:rPr lang="en-US" dirty="0" err="1">
                <a:sym typeface="Wingdings" pitchFamily="2" charset="2"/>
              </a:rPr>
              <a:t>betnwen</a:t>
            </a:r>
            <a:r>
              <a:rPr lang="en-US" dirty="0">
                <a:sym typeface="Wingdings" pitchFamily="2" charset="2"/>
              </a:rPr>
              <a:t> electrons and nuclei</a:t>
            </a:r>
          </a:p>
          <a:p>
            <a:pPr marL="868363" indent="-414338">
              <a:buFontTx/>
              <a:buChar char="-"/>
            </a:pPr>
            <a:r>
              <a:rPr lang="en-US" dirty="0">
                <a:sym typeface="Wingdings" pitchFamily="2" charset="2"/>
              </a:rPr>
              <a:t>electrostatic interaction between electrons</a:t>
            </a:r>
          </a:p>
          <a:p>
            <a:pPr marL="868363" indent="-414338">
              <a:buFontTx/>
              <a:buChar char="-"/>
            </a:pPr>
            <a:r>
              <a:rPr lang="en-US" dirty="0">
                <a:sym typeface="Wingdings" pitchFamily="2" charset="2"/>
              </a:rPr>
              <a:t>electrostatic interaction between nuclei</a:t>
            </a:r>
          </a:p>
          <a:p>
            <a:pPr>
              <a:buFont typeface="Arial" panose="020B0604020202020204" pitchFamily="34" charset="0"/>
              <a:buChar char="•"/>
            </a:pPr>
            <a:endParaRPr lang="en-US" dirty="0">
              <a:sym typeface="Wingdings" pitchFamily="2" charset="2"/>
            </a:endParaRPr>
          </a:p>
        </p:txBody>
      </p:sp>
      <p:pic>
        <p:nvPicPr>
          <p:cNvPr id="13314" name="Picture 2">
            <a:extLst>
              <a:ext uri="{FF2B5EF4-FFF2-40B4-BE49-F238E27FC236}">
                <a16:creationId xmlns:a16="http://schemas.microsoft.com/office/drawing/2014/main" id="{9DFF5A80-1DE5-4142-A1C8-23D79B6D9F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 t="23243" r="-34" b="64606"/>
          <a:stretch/>
        </p:blipFill>
        <p:spPr bwMode="auto">
          <a:xfrm>
            <a:off x="1484996" y="2762580"/>
            <a:ext cx="9144000" cy="833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583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997F-8304-F846-98D9-6D6597D48A4B}"/>
              </a:ext>
            </a:extLst>
          </p:cNvPr>
          <p:cNvSpPr>
            <a:spLocks noGrp="1"/>
          </p:cNvSpPr>
          <p:nvPr>
            <p:ph type="title"/>
          </p:nvPr>
        </p:nvSpPr>
        <p:spPr/>
        <p:txBody>
          <a:bodyPr/>
          <a:lstStyle/>
          <a:p>
            <a:r>
              <a:rPr lang="en-US" dirty="0"/>
              <a:t>Extension of Quantum Imaginary Time </a:t>
            </a:r>
            <a:r>
              <a:rPr lang="en-US" dirty="0" err="1"/>
              <a:t>Evol</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0F0459-94B9-2A42-A8D9-71BC46A4202A}"/>
                  </a:ext>
                </a:extLst>
              </p:cNvPr>
              <p:cNvSpPr>
                <a:spLocks noGrp="1"/>
              </p:cNvSpPr>
              <p:nvPr>
                <p:ph idx="1"/>
              </p:nvPr>
            </p:nvSpPr>
            <p:spPr>
              <a:xfrm>
                <a:off x="344378" y="1828388"/>
                <a:ext cx="11988800" cy="5032375"/>
              </a:xfrm>
            </p:spPr>
            <p:txBody>
              <a:bodyPr>
                <a:normAutofit/>
              </a:bodyPr>
              <a:lstStyle/>
              <a:p>
                <a:r>
                  <a:rPr lang="en-US" dirty="0"/>
                  <a:t>Excited states:</a:t>
                </a:r>
              </a:p>
              <a:p>
                <a:pPr marL="0" indent="0">
                  <a:buNone/>
                </a:pPr>
                <a:r>
                  <a:rPr lang="en-US" dirty="0"/>
                  <a:t> 	replace H  with    H’= (H-E*I)</a:t>
                </a:r>
                <a:r>
                  <a:rPr lang="en-US" baseline="30000" dirty="0"/>
                  <a:t>2</a:t>
                </a:r>
              </a:p>
              <a:p>
                <a:pPr marL="0" indent="0">
                  <a:buNone/>
                </a:pPr>
                <a:r>
                  <a:rPr lang="en-US" baseline="30000" dirty="0"/>
                  <a:t>	</a:t>
                </a:r>
                <a:r>
                  <a:rPr lang="en-US" dirty="0"/>
                  <a:t>eigenvectors preserved  because    [H’,H]=0</a:t>
                </a:r>
              </a:p>
              <a:p>
                <a:pPr marL="0" indent="0">
                  <a:buNone/>
                </a:pPr>
                <a:r>
                  <a:rPr lang="en-US" dirty="0"/>
                  <a:t>	eigenvalues modified: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ε</m:t>
                        </m:r>
                      </m:e>
                      <m:sub>
                        <m:r>
                          <m:rPr>
                            <m:sty m:val="p"/>
                          </m:rPr>
                          <a:rPr lang="en-US">
                            <a:latin typeface="Cambria Math" panose="02040503050406030204" pitchFamily="18" charset="0"/>
                          </a:rPr>
                          <m:t>k</m:t>
                        </m:r>
                      </m:sub>
                      <m:sup>
                        <m:r>
                          <a:rPr lang="en-US" i="1">
                            <a:latin typeface="Cambria Math" panose="02040503050406030204" pitchFamily="18" charset="0"/>
                          </a:rPr>
                          <m:t>′</m:t>
                        </m:r>
                      </m:sup>
                    </m:sSubSup>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ε</m:t>
                                </m:r>
                              </m:e>
                              <m:sub>
                                <m:r>
                                  <m:rPr>
                                    <m:sty m:val="p"/>
                                  </m:rPr>
                                  <a:rPr lang="en-US">
                                    <a:latin typeface="Cambria Math" panose="02040503050406030204" pitchFamily="18" charset="0"/>
                                  </a:rPr>
                                  <m:t>k</m:t>
                                </m:r>
                              </m:sub>
                            </m:sSub>
                            <m:r>
                              <a:rPr lang="en-US" i="1">
                                <a:latin typeface="Cambria Math" panose="02040503050406030204" pitchFamily="18" charset="0"/>
                              </a:rPr>
                              <m:t>−</m:t>
                            </m:r>
                            <m:r>
                              <m:rPr>
                                <m:sty m:val="p"/>
                              </m:rPr>
                              <a:rPr lang="en-US">
                                <a:latin typeface="Cambria Math" panose="02040503050406030204" pitchFamily="18" charset="0"/>
                              </a:rPr>
                              <m:t>E</m:t>
                            </m:r>
                          </m:e>
                        </m:d>
                      </m:e>
                      <m:sup>
                        <m:r>
                          <a:rPr lang="en-US">
                            <a:latin typeface="Cambria Math" panose="02040503050406030204" pitchFamily="18" charset="0"/>
                          </a:rPr>
                          <m:t>2</m:t>
                        </m:r>
                      </m:sup>
                    </m:sSup>
                  </m:oMath>
                </a14:m>
                <a:r>
                  <a:rPr lang="en-US" dirty="0">
                    <a:effectLst/>
                  </a:rPr>
                  <a:t> </a:t>
                </a:r>
              </a:p>
              <a:p>
                <a:pPr marL="0" indent="0">
                  <a:buNone/>
                </a:pPr>
                <a:r>
                  <a:rPr lang="en-US" dirty="0"/>
                  <a:t>	QITE  will converge to  state |k&gt; whose eigenvalue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ε</m:t>
                        </m:r>
                      </m:e>
                      <m:sub>
                        <m:r>
                          <m:rPr>
                            <m:sty m:val="p"/>
                          </m:rPr>
                          <a:rPr lang="en-US">
                            <a:latin typeface="Cambria Math" panose="02040503050406030204" pitchFamily="18" charset="0"/>
                          </a:rPr>
                          <m:t>k</m:t>
                        </m:r>
                      </m:sub>
                    </m:sSub>
                  </m:oMath>
                </a14:m>
                <a:r>
                  <a:rPr lang="en-US" dirty="0">
                    <a:effectLst/>
                  </a:rPr>
                  <a:t> closest to E</a:t>
                </a:r>
              </a:p>
              <a:p>
                <a:pPr marL="0" indent="0">
                  <a:buNone/>
                </a:pPr>
                <a:endParaRPr lang="en-US" dirty="0">
                  <a:effectLst/>
                </a:endParaRPr>
              </a:p>
              <a:p>
                <a:r>
                  <a:rPr lang="en-US" dirty="0"/>
                  <a:t>Beyond  Fermionic systems</a:t>
                </a:r>
              </a:p>
              <a:p>
                <a:pPr marL="0" indent="0">
                  <a:buNone/>
                </a:pPr>
                <a:r>
                  <a:rPr lang="en-US" dirty="0"/>
                  <a:t>	 expand arbitrary  H in terms  of Pauli operators</a:t>
                </a:r>
              </a:p>
            </p:txBody>
          </p:sp>
        </mc:Choice>
        <mc:Fallback xmlns="">
          <p:sp>
            <p:nvSpPr>
              <p:cNvPr id="3" name="Content Placeholder 2">
                <a:extLst>
                  <a:ext uri="{FF2B5EF4-FFF2-40B4-BE49-F238E27FC236}">
                    <a16:creationId xmlns:a16="http://schemas.microsoft.com/office/drawing/2014/main" id="{EE0F0459-94B9-2A42-A8D9-71BC46A4202A}"/>
                  </a:ext>
                </a:extLst>
              </p:cNvPr>
              <p:cNvSpPr>
                <a:spLocks noGrp="1" noRot="1" noChangeAspect="1" noMove="1" noResize="1" noEditPoints="1" noAdjustHandles="1" noChangeArrowheads="1" noChangeShapeType="1" noTextEdit="1"/>
              </p:cNvSpPr>
              <p:nvPr>
                <p:ph idx="1"/>
              </p:nvPr>
            </p:nvSpPr>
            <p:spPr>
              <a:xfrm>
                <a:off x="344378" y="1828388"/>
                <a:ext cx="11988800" cy="5032375"/>
              </a:xfrm>
              <a:blipFill>
                <a:blip r:embed="rId2"/>
                <a:stretch>
                  <a:fillRect l="-423"/>
                </a:stretch>
              </a:blipFill>
            </p:spPr>
            <p:txBody>
              <a:bodyPr/>
              <a:lstStyle/>
              <a:p>
                <a:r>
                  <a:rPr lang="en-US">
                    <a:noFill/>
                  </a:rPr>
                  <a:t> </a:t>
                </a:r>
              </a:p>
            </p:txBody>
          </p:sp>
        </mc:Fallback>
      </mc:AlternateContent>
      <p:pic>
        <p:nvPicPr>
          <p:cNvPr id="4" name="Picture 3" descr="A close up of a device&#10;&#10;Description automatically generated">
            <a:extLst>
              <a:ext uri="{FF2B5EF4-FFF2-40B4-BE49-F238E27FC236}">
                <a16:creationId xmlns:a16="http://schemas.microsoft.com/office/drawing/2014/main" id="{5B67D333-82C5-F44A-BEE9-7EADFAFD2854}"/>
              </a:ext>
            </a:extLst>
          </p:cNvPr>
          <p:cNvPicPr/>
          <p:nvPr/>
        </p:nvPicPr>
        <p:blipFill>
          <a:blip r:embed="rId3"/>
          <a:stretch>
            <a:fillRect/>
          </a:stretch>
        </p:blipFill>
        <p:spPr>
          <a:xfrm>
            <a:off x="8690557" y="1690688"/>
            <a:ext cx="3105307" cy="2038933"/>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59743D3-68B3-DB44-8AE3-DB6FBAB9E740}"/>
                  </a:ext>
                </a:extLst>
              </p:cNvPr>
              <p:cNvSpPr/>
              <p:nvPr/>
            </p:nvSpPr>
            <p:spPr>
              <a:xfrm>
                <a:off x="9007061" y="2028867"/>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a:latin typeface="Cambria Math" panose="02040503050406030204" pitchFamily="18" charset="0"/>
                            </a:rPr>
                            <m:t>0</m:t>
                          </m:r>
                        </m:sub>
                      </m:sSub>
                    </m:oMath>
                  </m:oMathPara>
                </a14:m>
                <a:endParaRPr lang="en-US" dirty="0"/>
              </a:p>
            </p:txBody>
          </p:sp>
        </mc:Choice>
        <mc:Fallback xmlns="">
          <p:sp>
            <p:nvSpPr>
              <p:cNvPr id="5" name="Rectangle 4">
                <a:extLst>
                  <a:ext uri="{FF2B5EF4-FFF2-40B4-BE49-F238E27FC236}">
                    <a16:creationId xmlns:a16="http://schemas.microsoft.com/office/drawing/2014/main" id="{559743D3-68B3-DB44-8AE3-DB6FBAB9E740}"/>
                  </a:ext>
                </a:extLst>
              </p:cNvPr>
              <p:cNvSpPr>
                <a:spLocks noRot="1" noChangeAspect="1" noMove="1" noResize="1" noEditPoints="1" noAdjustHandles="1" noChangeArrowheads="1" noChangeShapeType="1" noTextEdit="1"/>
              </p:cNvSpPr>
              <p:nvPr/>
            </p:nvSpPr>
            <p:spPr>
              <a:xfrm>
                <a:off x="9007061" y="2028867"/>
                <a:ext cx="44666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18D7C57-B9FF-A54F-93CA-E43FD72A8A15}"/>
                  </a:ext>
                </a:extLst>
              </p:cNvPr>
              <p:cNvSpPr/>
              <p:nvPr/>
            </p:nvSpPr>
            <p:spPr>
              <a:xfrm>
                <a:off x="9088566" y="2645230"/>
                <a:ext cx="4413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𝜀</m:t>
                          </m:r>
                        </m:e>
                        <m:sub>
                          <m:r>
                            <a:rPr lang="en-US" b="0" i="0" smtClean="0">
                              <a:latin typeface="Cambria Math" panose="02040503050406030204" pitchFamily="18" charset="0"/>
                            </a:rPr>
                            <m:t>1</m:t>
                          </m:r>
                        </m:sub>
                      </m:sSub>
                    </m:oMath>
                  </m:oMathPara>
                </a14:m>
                <a:endParaRPr lang="en-US" dirty="0"/>
              </a:p>
            </p:txBody>
          </p:sp>
        </mc:Choice>
        <mc:Fallback xmlns="">
          <p:sp>
            <p:nvSpPr>
              <p:cNvPr id="6" name="Rectangle 5">
                <a:extLst>
                  <a:ext uri="{FF2B5EF4-FFF2-40B4-BE49-F238E27FC236}">
                    <a16:creationId xmlns:a16="http://schemas.microsoft.com/office/drawing/2014/main" id="{E18D7C57-B9FF-A54F-93CA-E43FD72A8A15}"/>
                  </a:ext>
                </a:extLst>
              </p:cNvPr>
              <p:cNvSpPr>
                <a:spLocks noRot="1" noChangeAspect="1" noMove="1" noResize="1" noEditPoints="1" noAdjustHandles="1" noChangeArrowheads="1" noChangeShapeType="1" noTextEdit="1"/>
              </p:cNvSpPr>
              <p:nvPr/>
            </p:nvSpPr>
            <p:spPr>
              <a:xfrm>
                <a:off x="9088566" y="2645230"/>
                <a:ext cx="44133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5D69286-B0BE-9C4C-98A2-F5B587FD7255}"/>
                  </a:ext>
                </a:extLst>
              </p:cNvPr>
              <p:cNvSpPr/>
              <p:nvPr/>
            </p:nvSpPr>
            <p:spPr>
              <a:xfrm>
                <a:off x="8938773" y="3076927"/>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𝜀</m:t>
                          </m:r>
                        </m:e>
                        <m:sub>
                          <m:r>
                            <a:rPr lang="en-US" b="0" i="0" smtClean="0">
                              <a:latin typeface="Cambria Math" panose="02040503050406030204" pitchFamily="18" charset="0"/>
                            </a:rPr>
                            <m:t>2</m:t>
                          </m:r>
                        </m:sub>
                      </m:sSub>
                    </m:oMath>
                  </m:oMathPara>
                </a14:m>
                <a:endParaRPr lang="en-US" dirty="0"/>
              </a:p>
            </p:txBody>
          </p:sp>
        </mc:Choice>
        <mc:Fallback xmlns="">
          <p:sp>
            <p:nvSpPr>
              <p:cNvPr id="7" name="Rectangle 6">
                <a:extLst>
                  <a:ext uri="{FF2B5EF4-FFF2-40B4-BE49-F238E27FC236}">
                    <a16:creationId xmlns:a16="http://schemas.microsoft.com/office/drawing/2014/main" id="{65D69286-B0BE-9C4C-98A2-F5B587FD7255}"/>
                  </a:ext>
                </a:extLst>
              </p:cNvPr>
              <p:cNvSpPr>
                <a:spLocks noRot="1" noChangeAspect="1" noMove="1" noResize="1" noEditPoints="1" noAdjustHandles="1" noChangeArrowheads="1" noChangeShapeType="1" noTextEdit="1"/>
              </p:cNvSpPr>
              <p:nvPr/>
            </p:nvSpPr>
            <p:spPr>
              <a:xfrm>
                <a:off x="8938773" y="3076927"/>
                <a:ext cx="446661" cy="369332"/>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1ECA9A4-27B3-AD4C-B7EB-04CEA12C2339}"/>
              </a:ext>
            </a:extLst>
          </p:cNvPr>
          <p:cNvSpPr txBox="1"/>
          <p:nvPr/>
        </p:nvSpPr>
        <p:spPr>
          <a:xfrm>
            <a:off x="10243210" y="3712557"/>
            <a:ext cx="614271" cy="369332"/>
          </a:xfrm>
          <a:prstGeom prst="rect">
            <a:avLst/>
          </a:prstGeom>
          <a:noFill/>
        </p:spPr>
        <p:txBody>
          <a:bodyPr wrap="none" rtlCol="0">
            <a:spAutoFit/>
          </a:bodyPr>
          <a:lstStyle/>
          <a:p>
            <a:r>
              <a:rPr lang="en-US" dirty="0"/>
              <a:t>time</a:t>
            </a:r>
          </a:p>
        </p:txBody>
      </p:sp>
      <p:sp>
        <p:nvSpPr>
          <p:cNvPr id="9" name="TextBox 8">
            <a:extLst>
              <a:ext uri="{FF2B5EF4-FFF2-40B4-BE49-F238E27FC236}">
                <a16:creationId xmlns:a16="http://schemas.microsoft.com/office/drawing/2014/main" id="{F168AD07-6680-904A-B9E2-B006D14AA3CA}"/>
              </a:ext>
            </a:extLst>
          </p:cNvPr>
          <p:cNvSpPr txBox="1"/>
          <p:nvPr/>
        </p:nvSpPr>
        <p:spPr>
          <a:xfrm>
            <a:off x="8575843" y="1435337"/>
            <a:ext cx="500458" cy="369332"/>
          </a:xfrm>
          <a:prstGeom prst="rect">
            <a:avLst/>
          </a:prstGeom>
          <a:noFill/>
        </p:spPr>
        <p:txBody>
          <a:bodyPr wrap="none" rtlCol="0">
            <a:spAutoFit/>
          </a:bodyPr>
          <a:lstStyle/>
          <a:p>
            <a:r>
              <a:rPr lang="en-US" dirty="0"/>
              <a:t>c(t)</a:t>
            </a:r>
          </a:p>
        </p:txBody>
      </p:sp>
    </p:spTree>
    <p:extLst>
      <p:ext uri="{BB962C8B-B14F-4D97-AF65-F5344CB8AC3E}">
        <p14:creationId xmlns:p14="http://schemas.microsoft.com/office/powerpoint/2010/main" val="2247505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23CC-DC24-0542-B558-3E78D22A3A2B}"/>
              </a:ext>
            </a:extLst>
          </p:cNvPr>
          <p:cNvSpPr>
            <a:spLocks noGrp="1"/>
          </p:cNvSpPr>
          <p:nvPr>
            <p:ph type="title"/>
          </p:nvPr>
        </p:nvSpPr>
        <p:spPr/>
        <p:txBody>
          <a:bodyPr/>
          <a:lstStyle/>
          <a:p>
            <a:r>
              <a:rPr lang="en-US" dirty="0"/>
              <a:t>Pauli Operator Expansion</a:t>
            </a:r>
          </a:p>
        </p:txBody>
      </p:sp>
      <p:sp>
        <p:nvSpPr>
          <p:cNvPr id="3" name="Content Placeholder 2">
            <a:extLst>
              <a:ext uri="{FF2B5EF4-FFF2-40B4-BE49-F238E27FC236}">
                <a16:creationId xmlns:a16="http://schemas.microsoft.com/office/drawing/2014/main" id="{FF615423-3A9B-8E40-B318-AE286E3CC1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29618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AA01-8A2F-6240-BFDF-D7D610718D50}"/>
              </a:ext>
            </a:extLst>
          </p:cNvPr>
          <p:cNvSpPr>
            <a:spLocks noGrp="1"/>
          </p:cNvSpPr>
          <p:nvPr>
            <p:ph type="title"/>
          </p:nvPr>
        </p:nvSpPr>
        <p:spPr>
          <a:xfrm>
            <a:off x="838200" y="365125"/>
            <a:ext cx="11140440" cy="1325563"/>
          </a:xfrm>
        </p:spPr>
        <p:txBody>
          <a:bodyPr/>
          <a:lstStyle/>
          <a:p>
            <a:r>
              <a:rPr lang="en-US" dirty="0"/>
              <a:t>Pauli Operator Expansion of Hermitian Matrices</a:t>
            </a:r>
          </a:p>
        </p:txBody>
      </p:sp>
      <p:pic>
        <p:nvPicPr>
          <p:cNvPr id="4" name="Picture 3">
            <a:extLst>
              <a:ext uri="{FF2B5EF4-FFF2-40B4-BE49-F238E27FC236}">
                <a16:creationId xmlns:a16="http://schemas.microsoft.com/office/drawing/2014/main" id="{F3B7A064-179E-3A41-848C-21558414E1DE}"/>
              </a:ext>
            </a:extLst>
          </p:cNvPr>
          <p:cNvPicPr>
            <a:picLocks noChangeAspect="1"/>
          </p:cNvPicPr>
          <p:nvPr/>
        </p:nvPicPr>
        <p:blipFill>
          <a:blip r:embed="rId2"/>
          <a:stretch>
            <a:fillRect/>
          </a:stretch>
        </p:blipFill>
        <p:spPr>
          <a:xfrm>
            <a:off x="1638300" y="-2523330"/>
            <a:ext cx="8445500" cy="647700"/>
          </a:xfrm>
          <a:prstGeom prst="rect">
            <a:avLst/>
          </a:prstGeom>
        </p:spPr>
      </p:pic>
      <p:pic>
        <p:nvPicPr>
          <p:cNvPr id="5" name="Picture 4">
            <a:extLst>
              <a:ext uri="{FF2B5EF4-FFF2-40B4-BE49-F238E27FC236}">
                <a16:creationId xmlns:a16="http://schemas.microsoft.com/office/drawing/2014/main" id="{30894839-D092-7B4B-A47C-85FBF9E823E3}"/>
              </a:ext>
            </a:extLst>
          </p:cNvPr>
          <p:cNvPicPr>
            <a:picLocks noChangeAspect="1"/>
          </p:cNvPicPr>
          <p:nvPr/>
        </p:nvPicPr>
        <p:blipFill>
          <a:blip r:embed="rId3"/>
          <a:stretch>
            <a:fillRect/>
          </a:stretch>
        </p:blipFill>
        <p:spPr>
          <a:xfrm>
            <a:off x="1638300" y="-1497012"/>
            <a:ext cx="6375400" cy="1104900"/>
          </a:xfrm>
          <a:prstGeom prst="rect">
            <a:avLst/>
          </a:prstGeom>
        </p:spPr>
      </p:pic>
      <p:sp>
        <p:nvSpPr>
          <p:cNvPr id="6" name="TextBox 5">
            <a:extLst>
              <a:ext uri="{FF2B5EF4-FFF2-40B4-BE49-F238E27FC236}">
                <a16:creationId xmlns:a16="http://schemas.microsoft.com/office/drawing/2014/main" id="{48AD0E84-D839-A745-BB56-9CC84D755D85}"/>
              </a:ext>
            </a:extLst>
          </p:cNvPr>
          <p:cNvSpPr txBox="1"/>
          <p:nvPr/>
        </p:nvSpPr>
        <p:spPr>
          <a:xfrm>
            <a:off x="1241056" y="1690688"/>
            <a:ext cx="6611746" cy="646331"/>
          </a:xfrm>
          <a:prstGeom prst="rect">
            <a:avLst/>
          </a:prstGeom>
          <a:noFill/>
        </p:spPr>
        <p:txBody>
          <a:bodyPr wrap="none" rtlCol="0">
            <a:spAutoFit/>
          </a:bodyPr>
          <a:lstStyle/>
          <a:p>
            <a:pPr marL="285750" indent="-285750">
              <a:buFont typeface="Arial" panose="020B0604020202020204" pitchFamily="34" charset="0"/>
              <a:buChar char="•"/>
            </a:pPr>
            <a:r>
              <a:rPr lang="en-US" dirty="0"/>
              <a:t>SU(2) generators  {X,Y,Z}   form a basis set for 2x2 unitary matrices</a:t>
            </a:r>
          </a:p>
          <a:p>
            <a:pPr marL="285750" indent="-285750">
              <a:buFont typeface="Arial" panose="020B0604020202020204" pitchFamily="34" charset="0"/>
              <a:buChar char="•"/>
            </a:pPr>
            <a:r>
              <a:rPr lang="en-US" dirty="0"/>
              <a:t>{I,X,Y,Z}    form a basis for 2x2 Hermitian matrices</a:t>
            </a:r>
          </a:p>
        </p:txBody>
      </p:sp>
      <p:sp>
        <p:nvSpPr>
          <p:cNvPr id="7" name="TextBox 6">
            <a:extLst>
              <a:ext uri="{FF2B5EF4-FFF2-40B4-BE49-F238E27FC236}">
                <a16:creationId xmlns:a16="http://schemas.microsoft.com/office/drawing/2014/main" id="{2713D5D5-A6FC-A445-A086-F08C090F229F}"/>
              </a:ext>
            </a:extLst>
          </p:cNvPr>
          <p:cNvSpPr txBox="1"/>
          <p:nvPr/>
        </p:nvSpPr>
        <p:spPr>
          <a:xfrm>
            <a:off x="1241056" y="2693085"/>
            <a:ext cx="6050759" cy="646331"/>
          </a:xfrm>
          <a:prstGeom prst="rect">
            <a:avLst/>
          </a:prstGeom>
          <a:noFill/>
        </p:spPr>
        <p:txBody>
          <a:bodyPr wrap="none" rtlCol="0">
            <a:spAutoFit/>
          </a:bodyPr>
          <a:lstStyle/>
          <a:p>
            <a:pPr marL="285750" indent="-285750">
              <a:buFont typeface="Arial" panose="020B0604020202020204" pitchFamily="34" charset="0"/>
              <a:buChar char="•"/>
            </a:pPr>
            <a:r>
              <a:rPr lang="en-US" dirty="0"/>
              <a:t>SU(N) generators form a basis set for N x N unitary matrices</a:t>
            </a:r>
            <a:br>
              <a:rPr lang="en-US" dirty="0"/>
            </a:br>
            <a:r>
              <a:rPr lang="en-US" dirty="0"/>
              <a:t>	overall (N</a:t>
            </a:r>
            <a:r>
              <a:rPr lang="en-US" baseline="30000" dirty="0"/>
              <a:t>2</a:t>
            </a:r>
            <a:r>
              <a:rPr lang="en-US" dirty="0"/>
              <a:t> -1) traceless generators</a:t>
            </a:r>
          </a:p>
        </p:txBody>
      </p:sp>
      <p:sp>
        <p:nvSpPr>
          <p:cNvPr id="8" name="TextBox 7">
            <a:extLst>
              <a:ext uri="{FF2B5EF4-FFF2-40B4-BE49-F238E27FC236}">
                <a16:creationId xmlns:a16="http://schemas.microsoft.com/office/drawing/2014/main" id="{0E4654DC-3C54-924B-A5DA-FC2554F69D77}"/>
              </a:ext>
            </a:extLst>
          </p:cNvPr>
          <p:cNvSpPr txBox="1"/>
          <p:nvPr/>
        </p:nvSpPr>
        <p:spPr>
          <a:xfrm>
            <a:off x="1526391" y="3510816"/>
            <a:ext cx="6253571" cy="369332"/>
          </a:xfrm>
          <a:prstGeom prst="rect">
            <a:avLst/>
          </a:prstGeom>
          <a:noFill/>
        </p:spPr>
        <p:txBody>
          <a:bodyPr wrap="none" rtlCol="0">
            <a:spAutoFit/>
          </a:bodyPr>
          <a:lstStyle/>
          <a:p>
            <a:r>
              <a:rPr lang="en-US" dirty="0"/>
              <a:t>Example SU(4),  </a:t>
            </a:r>
            <a:r>
              <a:rPr lang="en-US" dirty="0" err="1"/>
              <a:t>Gell</a:t>
            </a:r>
            <a:r>
              <a:rPr lang="en-US" dirty="0"/>
              <a:t>-man matrices (easy to generalize for any N):</a:t>
            </a:r>
          </a:p>
        </p:txBody>
      </p:sp>
      <p:pic>
        <p:nvPicPr>
          <p:cNvPr id="9" name="Picture 8">
            <a:extLst>
              <a:ext uri="{FF2B5EF4-FFF2-40B4-BE49-F238E27FC236}">
                <a16:creationId xmlns:a16="http://schemas.microsoft.com/office/drawing/2014/main" id="{84295F90-AD41-C245-8070-1D93708764B2}"/>
              </a:ext>
            </a:extLst>
          </p:cNvPr>
          <p:cNvPicPr>
            <a:picLocks noChangeAspect="1"/>
          </p:cNvPicPr>
          <p:nvPr/>
        </p:nvPicPr>
        <p:blipFill>
          <a:blip r:embed="rId4"/>
          <a:stretch>
            <a:fillRect/>
          </a:stretch>
        </p:blipFill>
        <p:spPr>
          <a:xfrm>
            <a:off x="1817184" y="3931443"/>
            <a:ext cx="3627064" cy="2167653"/>
          </a:xfrm>
          <a:prstGeom prst="rect">
            <a:avLst/>
          </a:prstGeom>
        </p:spPr>
      </p:pic>
      <p:pic>
        <p:nvPicPr>
          <p:cNvPr id="10" name="Picture 9">
            <a:extLst>
              <a:ext uri="{FF2B5EF4-FFF2-40B4-BE49-F238E27FC236}">
                <a16:creationId xmlns:a16="http://schemas.microsoft.com/office/drawing/2014/main" id="{C71E3114-CEEB-3B45-8A3A-9E67E41EF8F7}"/>
              </a:ext>
            </a:extLst>
          </p:cNvPr>
          <p:cNvPicPr>
            <a:picLocks noChangeAspect="1"/>
          </p:cNvPicPr>
          <p:nvPr/>
        </p:nvPicPr>
        <p:blipFill>
          <a:blip r:embed="rId5"/>
          <a:stretch>
            <a:fillRect/>
          </a:stretch>
        </p:blipFill>
        <p:spPr>
          <a:xfrm>
            <a:off x="5576404" y="3931443"/>
            <a:ext cx="2276398" cy="2167653"/>
          </a:xfrm>
          <a:prstGeom prst="rect">
            <a:avLst/>
          </a:prstGeom>
        </p:spPr>
      </p:pic>
      <p:pic>
        <p:nvPicPr>
          <p:cNvPr id="11" name="Picture 10">
            <a:extLst>
              <a:ext uri="{FF2B5EF4-FFF2-40B4-BE49-F238E27FC236}">
                <a16:creationId xmlns:a16="http://schemas.microsoft.com/office/drawing/2014/main" id="{E1374D25-2219-3841-8831-C1FDFDA1596D}"/>
              </a:ext>
            </a:extLst>
          </p:cNvPr>
          <p:cNvPicPr>
            <a:picLocks noChangeAspect="1"/>
          </p:cNvPicPr>
          <p:nvPr/>
        </p:nvPicPr>
        <p:blipFill>
          <a:blip r:embed="rId6"/>
          <a:stretch>
            <a:fillRect/>
          </a:stretch>
        </p:blipFill>
        <p:spPr>
          <a:xfrm>
            <a:off x="8113713" y="4496413"/>
            <a:ext cx="1458944" cy="780535"/>
          </a:xfrm>
          <a:prstGeom prst="rect">
            <a:avLst/>
          </a:prstGeom>
        </p:spPr>
      </p:pic>
      <p:sp>
        <p:nvSpPr>
          <p:cNvPr id="12" name="TextBox 11">
            <a:extLst>
              <a:ext uri="{FF2B5EF4-FFF2-40B4-BE49-F238E27FC236}">
                <a16:creationId xmlns:a16="http://schemas.microsoft.com/office/drawing/2014/main" id="{F46B3594-6407-104A-BB84-4EB0ADA1DF40}"/>
              </a:ext>
            </a:extLst>
          </p:cNvPr>
          <p:cNvSpPr txBox="1"/>
          <p:nvPr/>
        </p:nvSpPr>
        <p:spPr>
          <a:xfrm>
            <a:off x="1638300" y="6521117"/>
            <a:ext cx="6502101" cy="369332"/>
          </a:xfrm>
          <a:prstGeom prst="rect">
            <a:avLst/>
          </a:prstGeom>
          <a:noFill/>
        </p:spPr>
        <p:txBody>
          <a:bodyPr wrap="none" rtlCol="0">
            <a:spAutoFit/>
          </a:bodyPr>
          <a:lstStyle/>
          <a:p>
            <a:r>
              <a:rPr lang="en-US" dirty="0"/>
              <a:t>Ideally,  we need  to employ 2x2 Pauli matrices and tensor products </a:t>
            </a:r>
          </a:p>
        </p:txBody>
      </p:sp>
      <p:sp>
        <p:nvSpPr>
          <p:cNvPr id="13" name="TextBox 12">
            <a:extLst>
              <a:ext uri="{FF2B5EF4-FFF2-40B4-BE49-F238E27FC236}">
                <a16:creationId xmlns:a16="http://schemas.microsoft.com/office/drawing/2014/main" id="{B82805FD-B33E-5D4F-A146-0871A4294D01}"/>
              </a:ext>
            </a:extLst>
          </p:cNvPr>
          <p:cNvSpPr txBox="1"/>
          <p:nvPr/>
        </p:nvSpPr>
        <p:spPr>
          <a:xfrm>
            <a:off x="1605096" y="6151785"/>
            <a:ext cx="9335619" cy="369332"/>
          </a:xfrm>
          <a:prstGeom prst="rect">
            <a:avLst/>
          </a:prstGeom>
          <a:noFill/>
        </p:spPr>
        <p:txBody>
          <a:bodyPr wrap="square" rtlCol="0">
            <a:spAutoFit/>
          </a:bodyPr>
          <a:lstStyle/>
          <a:p>
            <a:r>
              <a:rPr lang="en-US" dirty="0"/>
              <a:t>Adding 4x4 Identity suffice to   allow generate all Hermitian  matrices, but  not very convenient </a:t>
            </a:r>
          </a:p>
        </p:txBody>
      </p:sp>
      <p:pic>
        <p:nvPicPr>
          <p:cNvPr id="14" name="Picture 13">
            <a:extLst>
              <a:ext uri="{FF2B5EF4-FFF2-40B4-BE49-F238E27FC236}">
                <a16:creationId xmlns:a16="http://schemas.microsoft.com/office/drawing/2014/main" id="{A81AEB3E-7F75-5340-B30E-64BC60EC1CE1}"/>
              </a:ext>
            </a:extLst>
          </p:cNvPr>
          <p:cNvPicPr>
            <a:picLocks noChangeAspect="1"/>
          </p:cNvPicPr>
          <p:nvPr/>
        </p:nvPicPr>
        <p:blipFill>
          <a:blip r:embed="rId7"/>
          <a:stretch>
            <a:fillRect/>
          </a:stretch>
        </p:blipFill>
        <p:spPr>
          <a:xfrm>
            <a:off x="9572657" y="2678028"/>
            <a:ext cx="2504664" cy="2282521"/>
          </a:xfrm>
          <a:prstGeom prst="rect">
            <a:avLst/>
          </a:prstGeom>
        </p:spPr>
      </p:pic>
      <p:sp>
        <p:nvSpPr>
          <p:cNvPr id="15" name="TextBox 14">
            <a:extLst>
              <a:ext uri="{FF2B5EF4-FFF2-40B4-BE49-F238E27FC236}">
                <a16:creationId xmlns:a16="http://schemas.microsoft.com/office/drawing/2014/main" id="{BADF79AF-47F5-E347-AAAE-E418A7C1EB40}"/>
              </a:ext>
            </a:extLst>
          </p:cNvPr>
          <p:cNvSpPr txBox="1"/>
          <p:nvPr/>
        </p:nvSpPr>
        <p:spPr>
          <a:xfrm>
            <a:off x="11436416" y="1785492"/>
            <a:ext cx="479618" cy="369332"/>
          </a:xfrm>
          <a:prstGeom prst="rect">
            <a:avLst/>
          </a:prstGeom>
          <a:noFill/>
        </p:spPr>
        <p:txBody>
          <a:bodyPr wrap="none" rtlCol="0">
            <a:spAutoFit/>
          </a:bodyPr>
          <a:lstStyle/>
          <a:p>
            <a:r>
              <a:rPr lang="en-US" dirty="0" err="1"/>
              <a:t>LiH</a:t>
            </a:r>
            <a:endParaRPr lang="en-US" dirty="0"/>
          </a:p>
        </p:txBody>
      </p:sp>
      <p:pic>
        <p:nvPicPr>
          <p:cNvPr id="16" name="Picture 15">
            <a:extLst>
              <a:ext uri="{FF2B5EF4-FFF2-40B4-BE49-F238E27FC236}">
                <a16:creationId xmlns:a16="http://schemas.microsoft.com/office/drawing/2014/main" id="{82A3804A-A2BF-CB4C-8FC2-6B0E831371B0}"/>
              </a:ext>
            </a:extLst>
          </p:cNvPr>
          <p:cNvPicPr>
            <a:picLocks noChangeAspect="1"/>
          </p:cNvPicPr>
          <p:nvPr/>
        </p:nvPicPr>
        <p:blipFill>
          <a:blip r:embed="rId8"/>
          <a:stretch>
            <a:fillRect/>
          </a:stretch>
        </p:blipFill>
        <p:spPr>
          <a:xfrm>
            <a:off x="8425273" y="1690688"/>
            <a:ext cx="3652048" cy="837712"/>
          </a:xfrm>
          <a:prstGeom prst="rect">
            <a:avLst/>
          </a:prstGeom>
        </p:spPr>
      </p:pic>
    </p:spTree>
    <p:extLst>
      <p:ext uri="{BB962C8B-B14F-4D97-AF65-F5344CB8AC3E}">
        <p14:creationId xmlns:p14="http://schemas.microsoft.com/office/powerpoint/2010/main" val="4245713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C9A2F-0627-0F49-8510-FE01ACE00D5F}"/>
              </a:ext>
            </a:extLst>
          </p:cNvPr>
          <p:cNvSpPr>
            <a:spLocks noGrp="1"/>
          </p:cNvSpPr>
          <p:nvPr>
            <p:ph type="title"/>
          </p:nvPr>
        </p:nvSpPr>
        <p:spPr/>
        <p:txBody>
          <a:bodyPr/>
          <a:lstStyle/>
          <a:p>
            <a:r>
              <a:rPr lang="en-US" dirty="0"/>
              <a:t>Pauli Operator Expansion</a:t>
            </a:r>
          </a:p>
        </p:txBody>
      </p:sp>
      <p:pic>
        <p:nvPicPr>
          <p:cNvPr id="4" name="Picture 3">
            <a:extLst>
              <a:ext uri="{FF2B5EF4-FFF2-40B4-BE49-F238E27FC236}">
                <a16:creationId xmlns:a16="http://schemas.microsoft.com/office/drawing/2014/main" id="{9125EE37-949A-4C40-932B-69284264B8BA}"/>
              </a:ext>
            </a:extLst>
          </p:cNvPr>
          <p:cNvPicPr>
            <a:picLocks noChangeAspect="1"/>
          </p:cNvPicPr>
          <p:nvPr/>
        </p:nvPicPr>
        <p:blipFill>
          <a:blip r:embed="rId2"/>
          <a:stretch>
            <a:fillRect/>
          </a:stretch>
        </p:blipFill>
        <p:spPr>
          <a:xfrm>
            <a:off x="1060450" y="1563688"/>
            <a:ext cx="4927600" cy="1130300"/>
          </a:xfrm>
          <a:prstGeom prst="rect">
            <a:avLst/>
          </a:prstGeom>
        </p:spPr>
      </p:pic>
      <p:pic>
        <p:nvPicPr>
          <p:cNvPr id="5" name="Picture 4">
            <a:extLst>
              <a:ext uri="{FF2B5EF4-FFF2-40B4-BE49-F238E27FC236}">
                <a16:creationId xmlns:a16="http://schemas.microsoft.com/office/drawing/2014/main" id="{6FF7152B-C5FC-D544-8C7A-AC654653AFB8}"/>
              </a:ext>
            </a:extLst>
          </p:cNvPr>
          <p:cNvPicPr>
            <a:picLocks noChangeAspect="1"/>
          </p:cNvPicPr>
          <p:nvPr/>
        </p:nvPicPr>
        <p:blipFill>
          <a:blip r:embed="rId3"/>
          <a:stretch>
            <a:fillRect/>
          </a:stretch>
        </p:blipFill>
        <p:spPr>
          <a:xfrm>
            <a:off x="8258393" y="1552727"/>
            <a:ext cx="2504664" cy="2282521"/>
          </a:xfrm>
          <a:prstGeom prst="rect">
            <a:avLst/>
          </a:prstGeom>
        </p:spPr>
      </p:pic>
      <p:sp>
        <p:nvSpPr>
          <p:cNvPr id="6" name="TextBox 5">
            <a:extLst>
              <a:ext uri="{FF2B5EF4-FFF2-40B4-BE49-F238E27FC236}">
                <a16:creationId xmlns:a16="http://schemas.microsoft.com/office/drawing/2014/main" id="{82B16BE8-A956-1B43-9E2D-F44D36F3534B}"/>
              </a:ext>
            </a:extLst>
          </p:cNvPr>
          <p:cNvSpPr txBox="1"/>
          <p:nvPr/>
        </p:nvSpPr>
        <p:spPr>
          <a:xfrm>
            <a:off x="10283439" y="1690688"/>
            <a:ext cx="479618" cy="369332"/>
          </a:xfrm>
          <a:prstGeom prst="rect">
            <a:avLst/>
          </a:prstGeom>
          <a:noFill/>
        </p:spPr>
        <p:txBody>
          <a:bodyPr wrap="none" rtlCol="0">
            <a:spAutoFit/>
          </a:bodyPr>
          <a:lstStyle/>
          <a:p>
            <a:r>
              <a:rPr lang="en-US" dirty="0" err="1"/>
              <a:t>LiH</a:t>
            </a:r>
            <a:endParaRPr lang="en-US" dirty="0"/>
          </a:p>
        </p:txBody>
      </p:sp>
      <p:pic>
        <p:nvPicPr>
          <p:cNvPr id="7" name="Picture 6">
            <a:extLst>
              <a:ext uri="{FF2B5EF4-FFF2-40B4-BE49-F238E27FC236}">
                <a16:creationId xmlns:a16="http://schemas.microsoft.com/office/drawing/2014/main" id="{055DB9D2-3CFB-BB49-98CC-314C105EE4C8}"/>
              </a:ext>
            </a:extLst>
          </p:cNvPr>
          <p:cNvPicPr>
            <a:picLocks noChangeAspect="1"/>
          </p:cNvPicPr>
          <p:nvPr/>
        </p:nvPicPr>
        <p:blipFill>
          <a:blip r:embed="rId4"/>
          <a:stretch>
            <a:fillRect/>
          </a:stretch>
        </p:blipFill>
        <p:spPr>
          <a:xfrm>
            <a:off x="1079500" y="2970965"/>
            <a:ext cx="4908550" cy="3715586"/>
          </a:xfrm>
          <a:prstGeom prst="rect">
            <a:avLst/>
          </a:prstGeom>
        </p:spPr>
      </p:pic>
      <p:pic>
        <p:nvPicPr>
          <p:cNvPr id="8" name="Picture 7">
            <a:extLst>
              <a:ext uri="{FF2B5EF4-FFF2-40B4-BE49-F238E27FC236}">
                <a16:creationId xmlns:a16="http://schemas.microsoft.com/office/drawing/2014/main" id="{A50490EE-EB7C-2B4D-9AB1-FC9C6F5A7FDC}"/>
              </a:ext>
            </a:extLst>
          </p:cNvPr>
          <p:cNvPicPr>
            <a:picLocks noChangeAspect="1"/>
          </p:cNvPicPr>
          <p:nvPr/>
        </p:nvPicPr>
        <p:blipFill>
          <a:blip r:embed="rId5"/>
          <a:stretch>
            <a:fillRect/>
          </a:stretch>
        </p:blipFill>
        <p:spPr>
          <a:xfrm>
            <a:off x="6908800" y="4352508"/>
            <a:ext cx="4445000" cy="952500"/>
          </a:xfrm>
          <a:prstGeom prst="rect">
            <a:avLst/>
          </a:prstGeom>
        </p:spPr>
      </p:pic>
    </p:spTree>
    <p:extLst>
      <p:ext uri="{BB962C8B-B14F-4D97-AF65-F5344CB8AC3E}">
        <p14:creationId xmlns:p14="http://schemas.microsoft.com/office/powerpoint/2010/main" val="2677767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883D3BB9-4F35-1641-82F4-EE2346AA988E}"/>
              </a:ext>
            </a:extLst>
          </p:cNvPr>
          <p:cNvGrpSpPr/>
          <p:nvPr/>
        </p:nvGrpSpPr>
        <p:grpSpPr>
          <a:xfrm>
            <a:off x="6423649" y="14667557"/>
            <a:ext cx="1429619" cy="981222"/>
            <a:chOff x="5007743" y="2599930"/>
            <a:chExt cx="1207912" cy="1038578"/>
          </a:xfrm>
        </p:grpSpPr>
        <p:sp>
          <p:nvSpPr>
            <p:cNvPr id="88" name="Rectangle 87">
              <a:extLst>
                <a:ext uri="{FF2B5EF4-FFF2-40B4-BE49-F238E27FC236}">
                  <a16:creationId xmlns:a16="http://schemas.microsoft.com/office/drawing/2014/main" id="{BDB1E759-9CD1-2F4D-83CC-6F96DF38C6D2}"/>
                </a:ext>
              </a:extLst>
            </p:cNvPr>
            <p:cNvSpPr/>
            <p:nvPr/>
          </p:nvSpPr>
          <p:spPr>
            <a:xfrm>
              <a:off x="5611699" y="3119219"/>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829C5E6-7A9A-814D-AFE0-AC09C17F8989}"/>
                </a:ext>
              </a:extLst>
            </p:cNvPr>
            <p:cNvSpPr/>
            <p:nvPr/>
          </p:nvSpPr>
          <p:spPr>
            <a:xfrm>
              <a:off x="5007743" y="2599930"/>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2B0730B-A761-5943-98EB-B01F50E474DE}"/>
              </a:ext>
            </a:extLst>
          </p:cNvPr>
          <p:cNvSpPr>
            <a:spLocks noGrp="1"/>
          </p:cNvSpPr>
          <p:nvPr>
            <p:ph type="title"/>
          </p:nvPr>
        </p:nvSpPr>
        <p:spPr>
          <a:xfrm>
            <a:off x="743148" y="20754"/>
            <a:ext cx="10515600" cy="1325563"/>
          </a:xfrm>
        </p:spPr>
        <p:txBody>
          <a:bodyPr/>
          <a:lstStyle/>
          <a:p>
            <a:r>
              <a:rPr lang="en-US" dirty="0"/>
              <a:t>Example: 4x4 case</a:t>
            </a:r>
          </a:p>
        </p:txBody>
      </p:sp>
      <p:grpSp>
        <p:nvGrpSpPr>
          <p:cNvPr id="136" name="Group 135">
            <a:extLst>
              <a:ext uri="{FF2B5EF4-FFF2-40B4-BE49-F238E27FC236}">
                <a16:creationId xmlns:a16="http://schemas.microsoft.com/office/drawing/2014/main" id="{AB6D1080-657E-6447-B1A1-A38BCBA10E03}"/>
              </a:ext>
            </a:extLst>
          </p:cNvPr>
          <p:cNvGrpSpPr/>
          <p:nvPr/>
        </p:nvGrpSpPr>
        <p:grpSpPr>
          <a:xfrm>
            <a:off x="3187614" y="7051016"/>
            <a:ext cx="1929246" cy="1102435"/>
            <a:chOff x="422112" y="962450"/>
            <a:chExt cx="1929246" cy="1102435"/>
          </a:xfrm>
        </p:grpSpPr>
        <p:grpSp>
          <p:nvGrpSpPr>
            <p:cNvPr id="55" name="Group 54">
              <a:extLst>
                <a:ext uri="{FF2B5EF4-FFF2-40B4-BE49-F238E27FC236}">
                  <a16:creationId xmlns:a16="http://schemas.microsoft.com/office/drawing/2014/main" id="{E9D52FE1-AF69-DD4F-8C78-4064E9678247}"/>
                </a:ext>
              </a:extLst>
            </p:cNvPr>
            <p:cNvGrpSpPr/>
            <p:nvPr/>
          </p:nvGrpSpPr>
          <p:grpSpPr>
            <a:xfrm>
              <a:off x="829868" y="1022910"/>
              <a:ext cx="1247702" cy="1041975"/>
              <a:chOff x="5007743" y="2599930"/>
              <a:chExt cx="1207912" cy="1038578"/>
            </a:xfrm>
          </p:grpSpPr>
          <p:sp>
            <p:nvSpPr>
              <p:cNvPr id="56" name="Rectangle 55">
                <a:extLst>
                  <a:ext uri="{FF2B5EF4-FFF2-40B4-BE49-F238E27FC236}">
                    <a16:creationId xmlns:a16="http://schemas.microsoft.com/office/drawing/2014/main" id="{E2719C74-8EDD-484A-900F-AA9CDD7A9889}"/>
                  </a:ext>
                </a:extLst>
              </p:cNvPr>
              <p:cNvSpPr/>
              <p:nvPr/>
            </p:nvSpPr>
            <p:spPr>
              <a:xfrm>
                <a:off x="5611699" y="3119219"/>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84D9489-2AA2-0142-ADC5-FF92C2DBE055}"/>
                  </a:ext>
                </a:extLst>
              </p:cNvPr>
              <p:cNvSpPr/>
              <p:nvPr/>
            </p:nvSpPr>
            <p:spPr>
              <a:xfrm>
                <a:off x="5007743" y="2599930"/>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12F273A-9B3D-154A-B98A-C4C73D7B8610}"/>
                    </a:ext>
                  </a:extLst>
                </p:cNvPr>
                <p:cNvSpPr/>
                <p:nvPr/>
              </p:nvSpPr>
              <p:spPr>
                <a:xfrm>
                  <a:off x="422112" y="962450"/>
                  <a:ext cx="1929246" cy="1052404"/>
                </a:xfrm>
                <a:prstGeom prst="rect">
                  <a:avLst/>
                </a:prstGeom>
              </p:spPr>
              <p:txBody>
                <a:bodyPr wrap="none">
                  <a:spAutoFit/>
                </a:bodyPr>
                <a:lstStyle/>
                <a:p>
                  <a:r>
                    <a:rPr lang="en-US" dirty="0"/>
                    <a:t>I=</a:t>
                  </a:r>
                  <a14:m>
                    <m:oMath xmlns:m="http://schemas.openxmlformats.org/officeDocument/2006/math">
                      <m:d>
                        <m:dPr>
                          <m:ctrlPr>
                            <a:rPr lang="en-US" i="1">
                              <a:latin typeface="Cambria Math" panose="02040503050406030204" pitchFamily="18" charset="0"/>
                            </a:rPr>
                          </m:ctrlPr>
                        </m:dPr>
                        <m:e>
                          <m:m>
                            <m:mPr>
                              <m:mcs>
                                <m:mc>
                                  <m:mcPr>
                                    <m:count m:val="2"/>
                                    <m:mcJc m:val="center"/>
                                  </m:mcPr>
                                </m:mc>
                              </m:mcs>
                              <m:ctrlPr>
                                <a:rPr lang="en-US" i="1">
                                  <a:effectLst/>
                                  <a:latin typeface="Cambria Math" panose="02040503050406030204" pitchFamily="18" charset="0"/>
                                </a:rPr>
                              </m:ctrlPr>
                            </m:mPr>
                            <m:mr>
                              <m:e>
                                <m:m>
                                  <m:mPr>
                                    <m:mcs>
                                      <m:mc>
                                        <m:mcPr>
                                          <m:count m:val="2"/>
                                          <m:mcJc m:val="center"/>
                                        </m:mcPr>
                                      </m:mc>
                                    </m:mcs>
                                    <m:ctrlPr>
                                      <a:rPr lang="en-US" i="1">
                                        <a:effectLst/>
                                        <a:latin typeface="Cambria Math" panose="02040503050406030204" pitchFamily="18" charset="0"/>
                                      </a:rPr>
                                    </m:ctrlPr>
                                  </m:mPr>
                                  <m:mr>
                                    <m:e>
                                      <m:r>
                                        <a:rPr lang="en-US" i="1">
                                          <a:latin typeface="Cambria Math" panose="02040503050406030204" pitchFamily="18" charset="0"/>
                                          <a:ea typeface="Calibri" panose="020F0502020204030204" pitchFamily="34" charset="0"/>
                                          <a:cs typeface="Times New Roman" panose="02020603050405020304" pitchFamily="18" charset="0"/>
                                        </a:rPr>
                                        <m:t>1</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1</m:t>
                                      </m:r>
                                    </m:e>
                                  </m:mr>
                                </m:m>
                              </m:e>
                              <m:e>
                                <m:m>
                                  <m:mPr>
                                    <m:mcs>
                                      <m:mc>
                                        <m:mcPr>
                                          <m:count m:val="2"/>
                                          <m:mcJc m:val="center"/>
                                        </m:mcPr>
                                      </m:mc>
                                    </m:mcs>
                                    <m:ctrlPr>
                                      <a:rPr lang="en-US" i="1">
                                        <a:effectLst/>
                                        <a:latin typeface="Cambria Math" panose="02040503050406030204" pitchFamily="18" charset="0"/>
                                      </a:rPr>
                                    </m:ctrlPr>
                                  </m:mP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
                              </m:e>
                            </m:mr>
                            <m:mr>
                              <m:e>
                                <m:m>
                                  <m:mPr>
                                    <m:mcs>
                                      <m:mc>
                                        <m:mcPr>
                                          <m:count m:val="2"/>
                                          <m:mcJc m:val="center"/>
                                        </m:mcPr>
                                      </m:mc>
                                    </m:mcs>
                                    <m:ctrlPr>
                                      <a:rPr lang="en-US" i="1">
                                        <a:effectLst/>
                                        <a:latin typeface="Cambria Math" panose="02040503050406030204" pitchFamily="18" charset="0"/>
                                      </a:rPr>
                                    </m:ctrlPr>
                                  </m:mP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
                              </m:e>
                              <m:e>
                                <m:m>
                                  <m:mPr>
                                    <m:mcs>
                                      <m:mc>
                                        <m:mcPr>
                                          <m:count m:val="2"/>
                                          <m:mcJc m:val="center"/>
                                        </m:mcPr>
                                      </m:mc>
                                    </m:mcs>
                                    <m:ctrlPr>
                                      <a:rPr lang="en-US" i="1">
                                        <a:effectLst/>
                                        <a:latin typeface="Cambria Math" panose="02040503050406030204" pitchFamily="18" charset="0"/>
                                      </a:rPr>
                                    </m:ctrlPr>
                                  </m:mPr>
                                  <m:mr>
                                    <m:e>
                                      <m:r>
                                        <a:rPr lang="en-US" i="1">
                                          <a:latin typeface="Cambria Math" panose="02040503050406030204" pitchFamily="18" charset="0"/>
                                          <a:ea typeface="Calibri" panose="020F0502020204030204" pitchFamily="34" charset="0"/>
                                          <a:cs typeface="Times New Roman" panose="02020603050405020304" pitchFamily="18" charset="0"/>
                                        </a:rPr>
                                        <m:t>1</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1</m:t>
                                      </m:r>
                                    </m:e>
                                  </m:mr>
                                </m:m>
                              </m:e>
                            </m:mr>
                          </m:m>
                        </m:e>
                      </m:d>
                      <m:r>
                        <a:rPr lang="en-US" i="1">
                          <a:latin typeface="Cambria Math" panose="02040503050406030204" pitchFamily="18" charset="0"/>
                          <a:ea typeface="Calibri" panose="020F0502020204030204" pitchFamily="34" charset="0"/>
                          <a:cs typeface="Times New Roman" panose="02020603050405020304" pitchFamily="18" charset="0"/>
                        </a:rPr>
                        <m:t> </m:t>
                      </m:r>
                    </m:oMath>
                  </a14:m>
                  <a:endParaRPr lang="en-US" dirty="0"/>
                </a:p>
              </p:txBody>
            </p:sp>
          </mc:Choice>
          <mc:Fallback xmlns="">
            <p:sp>
              <p:nvSpPr>
                <p:cNvPr id="5" name="Rectangle 4">
                  <a:extLst>
                    <a:ext uri="{FF2B5EF4-FFF2-40B4-BE49-F238E27FC236}">
                      <a16:creationId xmlns:a16="http://schemas.microsoft.com/office/drawing/2014/main" id="{512F273A-9B3D-154A-B98A-C4C73D7B8610}"/>
                    </a:ext>
                  </a:extLst>
                </p:cNvPr>
                <p:cNvSpPr>
                  <a:spLocks noRot="1" noChangeAspect="1" noMove="1" noResize="1" noEditPoints="1" noAdjustHandles="1" noChangeArrowheads="1" noChangeShapeType="1" noTextEdit="1"/>
                </p:cNvSpPr>
                <p:nvPr/>
              </p:nvSpPr>
              <p:spPr>
                <a:xfrm>
                  <a:off x="422112" y="962450"/>
                  <a:ext cx="1929246" cy="1052404"/>
                </a:xfrm>
                <a:prstGeom prst="rect">
                  <a:avLst/>
                </a:prstGeom>
                <a:blipFill>
                  <a:blip r:embed="rId2"/>
                  <a:stretch>
                    <a:fillRect l="-1961" t="-7143" b="-9524"/>
                  </a:stretch>
                </a:blipFill>
              </p:spPr>
              <p:txBody>
                <a:bodyPr/>
                <a:lstStyle/>
                <a:p>
                  <a:r>
                    <a:rPr lang="en-US">
                      <a:noFill/>
                    </a:rPr>
                    <a:t> </a:t>
                  </a:r>
                </a:p>
              </p:txBody>
            </p:sp>
          </mc:Fallback>
        </mc:AlternateContent>
      </p:grpSp>
      <p:grpSp>
        <p:nvGrpSpPr>
          <p:cNvPr id="135" name="Group 134">
            <a:extLst>
              <a:ext uri="{FF2B5EF4-FFF2-40B4-BE49-F238E27FC236}">
                <a16:creationId xmlns:a16="http://schemas.microsoft.com/office/drawing/2014/main" id="{BC69E402-2845-DC4B-B4B4-1C82ED1439F9}"/>
              </a:ext>
            </a:extLst>
          </p:cNvPr>
          <p:cNvGrpSpPr/>
          <p:nvPr/>
        </p:nvGrpSpPr>
        <p:grpSpPr>
          <a:xfrm>
            <a:off x="6040587" y="7253489"/>
            <a:ext cx="2264750" cy="1059873"/>
            <a:chOff x="2990336" y="1031700"/>
            <a:chExt cx="2264750" cy="1059873"/>
          </a:xfrm>
        </p:grpSpPr>
        <p:grpSp>
          <p:nvGrpSpPr>
            <p:cNvPr id="105" name="Group 104">
              <a:extLst>
                <a:ext uri="{FF2B5EF4-FFF2-40B4-BE49-F238E27FC236}">
                  <a16:creationId xmlns:a16="http://schemas.microsoft.com/office/drawing/2014/main" id="{86BFCEB8-CF8F-7549-8C9C-4AF17E49B5A1}"/>
                </a:ext>
              </a:extLst>
            </p:cNvPr>
            <p:cNvGrpSpPr/>
            <p:nvPr/>
          </p:nvGrpSpPr>
          <p:grpSpPr>
            <a:xfrm>
              <a:off x="3522990" y="1054019"/>
              <a:ext cx="1373326" cy="1037554"/>
              <a:chOff x="5007743" y="2599930"/>
              <a:chExt cx="1207912" cy="1038578"/>
            </a:xfrm>
          </p:grpSpPr>
          <p:sp>
            <p:nvSpPr>
              <p:cNvPr id="106" name="Rectangle 105">
                <a:extLst>
                  <a:ext uri="{FF2B5EF4-FFF2-40B4-BE49-F238E27FC236}">
                    <a16:creationId xmlns:a16="http://schemas.microsoft.com/office/drawing/2014/main" id="{95FCDF72-117D-954E-8F54-A9337C4DE91E}"/>
                  </a:ext>
                </a:extLst>
              </p:cNvPr>
              <p:cNvSpPr/>
              <p:nvPr/>
            </p:nvSpPr>
            <p:spPr>
              <a:xfrm>
                <a:off x="5611699" y="3119219"/>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7847D53-2943-FE4B-A24C-D570435B3200}"/>
                  </a:ext>
                </a:extLst>
              </p:cNvPr>
              <p:cNvSpPr/>
              <p:nvPr/>
            </p:nvSpPr>
            <p:spPr>
              <a:xfrm>
                <a:off x="5007743" y="2599930"/>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AA161F6-C7D7-6448-9398-AB9F05541D88}"/>
                    </a:ext>
                  </a:extLst>
                </p:cNvPr>
                <p:cNvSpPr/>
                <p:nvPr/>
              </p:nvSpPr>
              <p:spPr>
                <a:xfrm>
                  <a:off x="2990336" y="1031700"/>
                  <a:ext cx="2264750" cy="1052404"/>
                </a:xfrm>
                <a:prstGeom prst="rect">
                  <a:avLst/>
                </a:prstGeom>
              </p:spPr>
              <p:txBody>
                <a:bodyPr wrap="square">
                  <a:spAutoFit/>
                </a:bodyPr>
                <a:lstStyle/>
                <a:p>
                  <a:r>
                    <a:rPr lang="en-US" dirty="0"/>
                    <a:t>IX=</a:t>
                  </a:r>
                  <a14:m>
                    <m:oMath xmlns:m="http://schemas.openxmlformats.org/officeDocument/2006/math">
                      <m:d>
                        <m:dPr>
                          <m:ctrlPr>
                            <a:rPr lang="en-US" i="1">
                              <a:latin typeface="Cambria Math" panose="02040503050406030204" pitchFamily="18" charset="0"/>
                            </a:rPr>
                          </m:ctrlPr>
                        </m:dPr>
                        <m:e>
                          <m:m>
                            <m:mPr>
                              <m:mcs>
                                <m:mc>
                                  <m:mcPr>
                                    <m:count m:val="2"/>
                                    <m:mcJc m:val="center"/>
                                  </m:mcPr>
                                </m:mc>
                              </m:mcs>
                              <m:ctrlPr>
                                <a:rPr lang="en-US" i="1">
                                  <a:effectLst/>
                                  <a:latin typeface="Cambria Math" panose="02040503050406030204" pitchFamily="18" charset="0"/>
                                </a:rPr>
                              </m:ctrlPr>
                            </m:mPr>
                            <m:mr>
                              <m:e>
                                <m:m>
                                  <m:mPr>
                                    <m:mcs>
                                      <m:mc>
                                        <m:mcPr>
                                          <m:count m:val="2"/>
                                          <m:mcJc m:val="center"/>
                                        </m:mcPr>
                                      </m:mc>
                                    </m:mcs>
                                    <m:ctrlPr>
                                      <a:rPr lang="en-US" i="1">
                                        <a:effectLst/>
                                        <a:latin typeface="Cambria Math" panose="02040503050406030204" pitchFamily="18" charset="0"/>
                                      </a:rPr>
                                    </m:ctrlPr>
                                  </m:mPr>
                                  <m:mr>
                                    <m:e>
                                      <m:r>
                                        <m:rPr>
                                          <m:brk m:alnAt="7"/>
                                        </m:rPr>
                                        <a:rPr lang="en-US" b="0" i="1" smtClean="0">
                                          <a:effectLst/>
                                          <a:latin typeface="Cambria Math" panose="02040503050406030204" pitchFamily="18" charset="0"/>
                                        </a:rPr>
                                        <m:t> </m:t>
                                      </m:r>
                                    </m:e>
                                    <m:e>
                                      <m:r>
                                        <a:rPr lang="en-US" b="0" i="1" smtClean="0">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r>
                                        <a:rPr lang="en-US" b="0" i="1" smtClean="0">
                                          <a:latin typeface="Cambria Math" panose="02040503050406030204" pitchFamily="18" charset="0"/>
                                          <a:ea typeface="Calibri" panose="020F0502020204030204" pitchFamily="34" charset="0"/>
                                          <a:cs typeface="Times New Roman" panose="02020603050405020304" pitchFamily="18" charset="0"/>
                                        </a:rPr>
                                        <m:t>1</m:t>
                                      </m:r>
                                    </m:e>
                                    <m:e>
                                      <m:r>
                                        <a:rPr lang="en-US" b="0" i="1" smtClean="0">
                                          <a:latin typeface="Cambria Math" panose="02040503050406030204" pitchFamily="18" charset="0"/>
                                          <a:ea typeface="Calibri" panose="020F0502020204030204" pitchFamily="34" charset="0"/>
                                          <a:cs typeface="Times New Roman" panose="02020603050405020304" pitchFamily="18" charset="0"/>
                                        </a:rPr>
                                        <m:t> </m:t>
                                      </m:r>
                                    </m:e>
                                  </m:mr>
                                </m:m>
                              </m:e>
                              <m:e>
                                <m:r>
                                  <a:rPr lang="en-US" b="0" i="1" smtClean="0">
                                    <a:latin typeface="Cambria Math" panose="02040503050406030204" pitchFamily="18" charset="0"/>
                                    <a:ea typeface="Calibri" panose="020F0502020204030204" pitchFamily="34" charset="0"/>
                                    <a:cs typeface="Times New Roman" panose="02020603050405020304" pitchFamily="18" charset="0"/>
                                  </a:rPr>
                                  <m:t> </m:t>
                                </m:r>
                              </m:e>
                            </m:mr>
                            <m:mr>
                              <m:e>
                                <m:m>
                                  <m:mPr>
                                    <m:mcs>
                                      <m:mc>
                                        <m:mcPr>
                                          <m:count m:val="2"/>
                                          <m:mcJc m:val="center"/>
                                        </m:mcPr>
                                      </m:mc>
                                    </m:mcs>
                                    <m:ctrlPr>
                                      <a:rPr lang="en-US" i="1">
                                        <a:effectLst/>
                                        <a:latin typeface="Cambria Math" panose="02040503050406030204" pitchFamily="18" charset="0"/>
                                      </a:rPr>
                                    </m:ctrlPr>
                                  </m:mP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
                              </m:e>
                              <m:e>
                                <m:m>
                                  <m:mPr>
                                    <m:mcs>
                                      <m:mc>
                                        <m:mcPr>
                                          <m:count m:val="2"/>
                                          <m:mcJc m:val="center"/>
                                        </m:mcPr>
                                      </m:mc>
                                    </m:mcs>
                                    <m:ctrlPr>
                                      <a:rPr lang="en-US" i="1">
                                        <a:effectLst/>
                                        <a:latin typeface="Cambria Math" panose="02040503050406030204" pitchFamily="18" charset="0"/>
                                      </a:rPr>
                                    </m:ctrlPr>
                                  </m:mPr>
                                  <m:mr>
                                    <m:e>
                                      <m:r>
                                        <m:rPr>
                                          <m:brk m:alnAt="7"/>
                                        </m:rPr>
                                        <a:rPr lang="en-US" b="0" i="1" smtClean="0">
                                          <a:effectLst/>
                                          <a:latin typeface="Cambria Math" panose="02040503050406030204" pitchFamily="18" charset="0"/>
                                        </a:rPr>
                                        <m:t> </m:t>
                                      </m:r>
                                    </m:e>
                                    <m:e>
                                      <m:r>
                                        <a:rPr lang="en-US" b="0" i="1" smtClean="0">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r>
                                        <a:rPr lang="en-US" b="0" i="1" smtClean="0">
                                          <a:latin typeface="Cambria Math" panose="02040503050406030204" pitchFamily="18" charset="0"/>
                                          <a:ea typeface="Calibri" panose="020F0502020204030204" pitchFamily="34" charset="0"/>
                                          <a:cs typeface="Times New Roman" panose="02020603050405020304" pitchFamily="18" charset="0"/>
                                        </a:rPr>
                                        <m:t>1</m:t>
                                      </m:r>
                                    </m:e>
                                    <m:e>
                                      <m:r>
                                        <a:rPr lang="en-US" b="0" i="1" smtClean="0">
                                          <a:latin typeface="Cambria Math" panose="02040503050406030204" pitchFamily="18" charset="0"/>
                                          <a:ea typeface="Calibri" panose="020F0502020204030204" pitchFamily="34" charset="0"/>
                                          <a:cs typeface="Times New Roman" panose="02020603050405020304" pitchFamily="18" charset="0"/>
                                        </a:rPr>
                                        <m:t> </m:t>
                                      </m:r>
                                    </m:e>
                                  </m:mr>
                                </m:m>
                              </m:e>
                            </m:mr>
                          </m:m>
                        </m:e>
                      </m:d>
                      <m:r>
                        <a:rPr lang="en-US" i="1">
                          <a:latin typeface="Cambria Math" panose="02040503050406030204" pitchFamily="18" charset="0"/>
                          <a:ea typeface="Calibri" panose="020F0502020204030204" pitchFamily="34" charset="0"/>
                          <a:cs typeface="Times New Roman" panose="02020603050405020304" pitchFamily="18" charset="0"/>
                        </a:rPr>
                        <m:t> </m:t>
                      </m:r>
                    </m:oMath>
                  </a14:m>
                  <a:endParaRPr lang="en-US" dirty="0"/>
                </a:p>
              </p:txBody>
            </p:sp>
          </mc:Choice>
          <mc:Fallback xmlns="">
            <p:sp>
              <p:nvSpPr>
                <p:cNvPr id="7" name="Rectangle 6">
                  <a:extLst>
                    <a:ext uri="{FF2B5EF4-FFF2-40B4-BE49-F238E27FC236}">
                      <a16:creationId xmlns:a16="http://schemas.microsoft.com/office/drawing/2014/main" id="{8AA161F6-C7D7-6448-9398-AB9F05541D88}"/>
                    </a:ext>
                  </a:extLst>
                </p:cNvPr>
                <p:cNvSpPr>
                  <a:spLocks noRot="1" noChangeAspect="1" noMove="1" noResize="1" noEditPoints="1" noAdjustHandles="1" noChangeArrowheads="1" noChangeShapeType="1" noTextEdit="1"/>
                </p:cNvSpPr>
                <p:nvPr/>
              </p:nvSpPr>
              <p:spPr>
                <a:xfrm>
                  <a:off x="2990336" y="1031700"/>
                  <a:ext cx="2264750" cy="1052404"/>
                </a:xfrm>
                <a:prstGeom prst="rect">
                  <a:avLst/>
                </a:prstGeom>
                <a:blipFill>
                  <a:blip r:embed="rId3"/>
                  <a:stretch>
                    <a:fillRect l="-2235" b="-9524"/>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D52B763B-3A62-C040-854E-F2633E3C3B73}"/>
              </a:ext>
            </a:extLst>
          </p:cNvPr>
          <p:cNvSpPr txBox="1"/>
          <p:nvPr/>
        </p:nvSpPr>
        <p:spPr>
          <a:xfrm>
            <a:off x="1064970" y="608362"/>
            <a:ext cx="9601988" cy="369332"/>
          </a:xfrm>
          <a:prstGeom prst="rect">
            <a:avLst/>
          </a:prstGeom>
          <a:noFill/>
        </p:spPr>
        <p:txBody>
          <a:bodyPr wrap="none" rtlCol="0">
            <a:spAutoFit/>
          </a:bodyPr>
          <a:lstStyle/>
          <a:p>
            <a:r>
              <a:rPr lang="en-US" dirty="0"/>
              <a:t>(I + X +Y +Z) ^2  =  I + IX + IY +IZ      +       XI +XX  +XY  +XZ    +      YI + YX + YY + YZ     +     ZI +ZX +ZY  +ZZ </a:t>
            </a:r>
          </a:p>
        </p:txBody>
      </p:sp>
      <p:grpSp>
        <p:nvGrpSpPr>
          <p:cNvPr id="134" name="Group 133">
            <a:extLst>
              <a:ext uri="{FF2B5EF4-FFF2-40B4-BE49-F238E27FC236}">
                <a16:creationId xmlns:a16="http://schemas.microsoft.com/office/drawing/2014/main" id="{BD1149A8-A334-AB47-ABAF-886C730B61C7}"/>
              </a:ext>
            </a:extLst>
          </p:cNvPr>
          <p:cNvGrpSpPr/>
          <p:nvPr/>
        </p:nvGrpSpPr>
        <p:grpSpPr>
          <a:xfrm>
            <a:off x="8858317" y="7187502"/>
            <a:ext cx="2664988" cy="1078552"/>
            <a:chOff x="5481612" y="999739"/>
            <a:chExt cx="2664988" cy="1078552"/>
          </a:xfrm>
        </p:grpSpPr>
        <p:grpSp>
          <p:nvGrpSpPr>
            <p:cNvPr id="102" name="Group 101">
              <a:extLst>
                <a:ext uri="{FF2B5EF4-FFF2-40B4-BE49-F238E27FC236}">
                  <a16:creationId xmlns:a16="http://schemas.microsoft.com/office/drawing/2014/main" id="{3612C750-EE42-7240-B426-A438D0427736}"/>
                </a:ext>
              </a:extLst>
            </p:cNvPr>
            <p:cNvGrpSpPr/>
            <p:nvPr/>
          </p:nvGrpSpPr>
          <p:grpSpPr>
            <a:xfrm>
              <a:off x="6025240" y="1036316"/>
              <a:ext cx="1462938" cy="1041975"/>
              <a:chOff x="5007743" y="2599930"/>
              <a:chExt cx="1207912" cy="1038578"/>
            </a:xfrm>
          </p:grpSpPr>
          <p:sp>
            <p:nvSpPr>
              <p:cNvPr id="103" name="Rectangle 102">
                <a:extLst>
                  <a:ext uri="{FF2B5EF4-FFF2-40B4-BE49-F238E27FC236}">
                    <a16:creationId xmlns:a16="http://schemas.microsoft.com/office/drawing/2014/main" id="{11695124-BD35-AF43-AA26-A2E8E515DB4C}"/>
                  </a:ext>
                </a:extLst>
              </p:cNvPr>
              <p:cNvSpPr/>
              <p:nvPr/>
            </p:nvSpPr>
            <p:spPr>
              <a:xfrm>
                <a:off x="5611699" y="3119219"/>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C7098C4-0698-114B-BC33-AD9A29BF8BA2}"/>
                  </a:ext>
                </a:extLst>
              </p:cNvPr>
              <p:cNvSpPr/>
              <p:nvPr/>
            </p:nvSpPr>
            <p:spPr>
              <a:xfrm>
                <a:off x="5007743" y="2599930"/>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02BB394-88DB-FE41-84B0-95FD92C1F737}"/>
                    </a:ext>
                  </a:extLst>
                </p:cNvPr>
                <p:cNvSpPr/>
                <p:nvPr/>
              </p:nvSpPr>
              <p:spPr>
                <a:xfrm>
                  <a:off x="5481612" y="999739"/>
                  <a:ext cx="2664988" cy="1048557"/>
                </a:xfrm>
                <a:prstGeom prst="rect">
                  <a:avLst/>
                </a:prstGeom>
              </p:spPr>
              <p:txBody>
                <a:bodyPr wrap="square">
                  <a:spAutoFit/>
                </a:bodyPr>
                <a:lstStyle/>
                <a:p>
                  <a:r>
                    <a:rPr lang="en-US" dirty="0"/>
                    <a:t>IY=</a:t>
                  </a:r>
                  <a14:m>
                    <m:oMath xmlns:m="http://schemas.openxmlformats.org/officeDocument/2006/math">
                      <m:d>
                        <m:dPr>
                          <m:ctrlPr>
                            <a:rPr lang="en-US" i="1">
                              <a:latin typeface="Cambria Math" panose="02040503050406030204" pitchFamily="18" charset="0"/>
                            </a:rPr>
                          </m:ctrlPr>
                        </m:dPr>
                        <m:e>
                          <m:m>
                            <m:mPr>
                              <m:mcs>
                                <m:mc>
                                  <m:mcPr>
                                    <m:count m:val="2"/>
                                    <m:mcJc m:val="center"/>
                                  </m:mcPr>
                                </m:mc>
                              </m:mcs>
                              <m:ctrlPr>
                                <a:rPr lang="en-US" i="1">
                                  <a:effectLst/>
                                  <a:latin typeface="Cambria Math" panose="02040503050406030204" pitchFamily="18" charset="0"/>
                                </a:rPr>
                              </m:ctrlPr>
                            </m:mPr>
                            <m:mr>
                              <m:e>
                                <m:m>
                                  <m:mPr>
                                    <m:mcs>
                                      <m:mc>
                                        <m:mcPr>
                                          <m:count m:val="2"/>
                                          <m:mcJc m:val="center"/>
                                        </m:mcPr>
                                      </m:mc>
                                    </m:mcs>
                                    <m:ctrlPr>
                                      <a:rPr lang="en-US" i="1">
                                        <a:effectLst/>
                                        <a:latin typeface="Cambria Math" panose="02040503050406030204" pitchFamily="18" charset="0"/>
                                      </a:rPr>
                                    </m:ctrlPr>
                                  </m:mPr>
                                  <m:mr>
                                    <m:e>
                                      <m:r>
                                        <m:rPr>
                                          <m:brk m:alnAt="7"/>
                                        </m:rPr>
                                        <a:rPr lang="en-US" b="0" i="1" smtClean="0">
                                          <a:effectLst/>
                                          <a:latin typeface="Cambria Math" panose="02040503050406030204" pitchFamily="18" charset="0"/>
                                        </a:rPr>
                                        <m:t> </m:t>
                                      </m:r>
                                    </m:e>
                                    <m:e>
                                      <m:r>
                                        <a:rPr lang="en-US" b="0" i="1" smtClean="0">
                                          <a:latin typeface="Cambria Math" panose="02040503050406030204" pitchFamily="18" charset="0"/>
                                          <a:ea typeface="Calibri" panose="020F0502020204030204" pitchFamily="34" charset="0"/>
                                          <a:cs typeface="Times New Roman" panose="02020603050405020304" pitchFamily="18" charset="0"/>
                                        </a:rPr>
                                        <m:t>−</m:t>
                                      </m:r>
                                      <m:r>
                                        <a:rPr lang="en-US" b="0" i="1" smtClean="0">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r>
                                        <a:rPr lang="en-US" b="0" i="1" smtClean="0">
                                          <a:latin typeface="Cambria Math" panose="02040503050406030204" pitchFamily="18" charset="0"/>
                                          <a:ea typeface="Calibri" panose="020F0502020204030204" pitchFamily="34" charset="0"/>
                                          <a:cs typeface="Times New Roman" panose="02020603050405020304" pitchFamily="18" charset="0"/>
                                        </a:rPr>
                                        <m:t>𝑖</m:t>
                                      </m:r>
                                    </m:e>
                                    <m:e>
                                      <m:r>
                                        <a:rPr lang="en-US" b="0" i="1" smtClean="0">
                                          <a:latin typeface="Cambria Math" panose="02040503050406030204" pitchFamily="18" charset="0"/>
                                          <a:ea typeface="Calibri" panose="020F0502020204030204" pitchFamily="34" charset="0"/>
                                          <a:cs typeface="Times New Roman" panose="02020603050405020304" pitchFamily="18" charset="0"/>
                                        </a:rPr>
                                        <m:t> </m:t>
                                      </m:r>
                                    </m:e>
                                  </m:mr>
                                </m:m>
                              </m:e>
                              <m:e>
                                <m:r>
                                  <a:rPr lang="en-US" b="0" i="1" smtClean="0">
                                    <a:latin typeface="Cambria Math" panose="02040503050406030204" pitchFamily="18" charset="0"/>
                                    <a:ea typeface="Calibri" panose="020F0502020204030204" pitchFamily="34" charset="0"/>
                                    <a:cs typeface="Times New Roman" panose="02020603050405020304" pitchFamily="18" charset="0"/>
                                  </a:rPr>
                                  <m:t> </m:t>
                                </m:r>
                              </m:e>
                            </m:mr>
                            <m:mr>
                              <m:e>
                                <m:m>
                                  <m:mPr>
                                    <m:mcs>
                                      <m:mc>
                                        <m:mcPr>
                                          <m:count m:val="2"/>
                                          <m:mcJc m:val="center"/>
                                        </m:mcPr>
                                      </m:mc>
                                    </m:mcs>
                                    <m:ctrlPr>
                                      <a:rPr lang="en-US" i="1">
                                        <a:effectLst/>
                                        <a:latin typeface="Cambria Math" panose="02040503050406030204" pitchFamily="18" charset="0"/>
                                      </a:rPr>
                                    </m:ctrlPr>
                                  </m:mP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
                              </m:e>
                              <m:e>
                                <m:m>
                                  <m:mPr>
                                    <m:mcs>
                                      <m:mc>
                                        <m:mcPr>
                                          <m:count m:val="2"/>
                                          <m:mcJc m:val="center"/>
                                        </m:mcPr>
                                      </m:mc>
                                    </m:mcs>
                                    <m:ctrlPr>
                                      <a:rPr lang="en-US" i="1">
                                        <a:effectLst/>
                                        <a:latin typeface="Cambria Math" panose="02040503050406030204" pitchFamily="18" charset="0"/>
                                      </a:rPr>
                                    </m:ctrlPr>
                                  </m:mPr>
                                  <m:mr>
                                    <m:e>
                                      <m:r>
                                        <m:rPr>
                                          <m:brk m:alnAt="7"/>
                                        </m:rPr>
                                        <a:rPr lang="en-US" b="0" i="1" smtClean="0">
                                          <a:effectLst/>
                                          <a:latin typeface="Cambria Math" panose="02040503050406030204" pitchFamily="18" charset="0"/>
                                        </a:rPr>
                                        <m:t> </m:t>
                                      </m:r>
                                    </m:e>
                                    <m:e>
                                      <m:r>
                                        <a:rPr lang="en-US" b="0" i="1" smtClean="0">
                                          <a:latin typeface="Cambria Math" panose="02040503050406030204" pitchFamily="18" charset="0"/>
                                          <a:ea typeface="Calibri" panose="020F0502020204030204" pitchFamily="34" charset="0"/>
                                          <a:cs typeface="Times New Roman" panose="02020603050405020304" pitchFamily="18" charset="0"/>
                                        </a:rPr>
                                        <m:t>−</m:t>
                                      </m:r>
                                      <m:r>
                                        <a:rPr lang="en-US" b="0" i="1" smtClean="0">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r>
                                        <a:rPr lang="en-US" b="0" i="1" smtClean="0">
                                          <a:latin typeface="Cambria Math" panose="02040503050406030204" pitchFamily="18" charset="0"/>
                                          <a:ea typeface="Calibri" panose="020F0502020204030204" pitchFamily="34" charset="0"/>
                                          <a:cs typeface="Times New Roman" panose="02020603050405020304" pitchFamily="18" charset="0"/>
                                        </a:rPr>
                                        <m:t>𝑖</m:t>
                                      </m:r>
                                    </m:e>
                                    <m:e>
                                      <m:r>
                                        <a:rPr lang="en-US" b="0" i="1" smtClean="0">
                                          <a:latin typeface="Cambria Math" panose="02040503050406030204" pitchFamily="18" charset="0"/>
                                          <a:ea typeface="Calibri" panose="020F0502020204030204" pitchFamily="34" charset="0"/>
                                          <a:cs typeface="Times New Roman" panose="02020603050405020304" pitchFamily="18" charset="0"/>
                                        </a:rPr>
                                        <m:t> </m:t>
                                      </m:r>
                                    </m:e>
                                  </m:mr>
                                </m:m>
                              </m:e>
                            </m:mr>
                          </m:m>
                        </m:e>
                      </m:d>
                      <m:r>
                        <a:rPr lang="en-US" i="1">
                          <a:latin typeface="Cambria Math" panose="02040503050406030204" pitchFamily="18" charset="0"/>
                          <a:ea typeface="Calibri" panose="020F0502020204030204" pitchFamily="34" charset="0"/>
                          <a:cs typeface="Times New Roman" panose="02020603050405020304" pitchFamily="18" charset="0"/>
                        </a:rPr>
                        <m:t> </m:t>
                      </m:r>
                    </m:oMath>
                  </a14:m>
                  <a:endParaRPr lang="en-US" dirty="0"/>
                </a:p>
              </p:txBody>
            </p:sp>
          </mc:Choice>
          <mc:Fallback xmlns="">
            <p:sp>
              <p:nvSpPr>
                <p:cNvPr id="22" name="Rectangle 21">
                  <a:extLst>
                    <a:ext uri="{FF2B5EF4-FFF2-40B4-BE49-F238E27FC236}">
                      <a16:creationId xmlns:a16="http://schemas.microsoft.com/office/drawing/2014/main" id="{502BB394-88DB-FE41-84B0-95FD92C1F737}"/>
                    </a:ext>
                  </a:extLst>
                </p:cNvPr>
                <p:cNvSpPr>
                  <a:spLocks noRot="1" noChangeAspect="1" noMove="1" noResize="1" noEditPoints="1" noAdjustHandles="1" noChangeArrowheads="1" noChangeShapeType="1" noTextEdit="1"/>
                </p:cNvSpPr>
                <p:nvPr/>
              </p:nvSpPr>
              <p:spPr>
                <a:xfrm>
                  <a:off x="5481612" y="999739"/>
                  <a:ext cx="2664988" cy="1048557"/>
                </a:xfrm>
                <a:prstGeom prst="rect">
                  <a:avLst/>
                </a:prstGeom>
                <a:blipFill>
                  <a:blip r:embed="rId4"/>
                  <a:stretch>
                    <a:fillRect l="-2381" t="-1205" b="-10843"/>
                  </a:stretch>
                </a:blipFill>
              </p:spPr>
              <p:txBody>
                <a:bodyPr/>
                <a:lstStyle/>
                <a:p>
                  <a:r>
                    <a:rPr lang="en-US">
                      <a:noFill/>
                    </a:rPr>
                    <a:t> </a:t>
                  </a:r>
                </a:p>
              </p:txBody>
            </p:sp>
          </mc:Fallback>
        </mc:AlternateContent>
      </p:grpSp>
      <p:grpSp>
        <p:nvGrpSpPr>
          <p:cNvPr id="133" name="Group 132">
            <a:extLst>
              <a:ext uri="{FF2B5EF4-FFF2-40B4-BE49-F238E27FC236}">
                <a16:creationId xmlns:a16="http://schemas.microsoft.com/office/drawing/2014/main" id="{C951F143-52B1-5D4A-948B-7A6353356E67}"/>
              </a:ext>
            </a:extLst>
          </p:cNvPr>
          <p:cNvGrpSpPr/>
          <p:nvPr/>
        </p:nvGrpSpPr>
        <p:grpSpPr>
          <a:xfrm>
            <a:off x="11395698" y="7220705"/>
            <a:ext cx="2664988" cy="1126975"/>
            <a:chOff x="8630196" y="1132139"/>
            <a:chExt cx="2664988" cy="1126975"/>
          </a:xfrm>
        </p:grpSpPr>
        <p:grpSp>
          <p:nvGrpSpPr>
            <p:cNvPr id="114" name="Group 113">
              <a:extLst>
                <a:ext uri="{FF2B5EF4-FFF2-40B4-BE49-F238E27FC236}">
                  <a16:creationId xmlns:a16="http://schemas.microsoft.com/office/drawing/2014/main" id="{B1940DA1-3370-6844-9460-DDE180212171}"/>
                </a:ext>
              </a:extLst>
            </p:cNvPr>
            <p:cNvGrpSpPr/>
            <p:nvPr/>
          </p:nvGrpSpPr>
          <p:grpSpPr>
            <a:xfrm>
              <a:off x="9147410" y="1135512"/>
              <a:ext cx="1790243" cy="1041975"/>
              <a:chOff x="5007743" y="2599930"/>
              <a:chExt cx="1207912" cy="1038578"/>
            </a:xfrm>
          </p:grpSpPr>
          <p:sp>
            <p:nvSpPr>
              <p:cNvPr id="115" name="Rectangle 114">
                <a:extLst>
                  <a:ext uri="{FF2B5EF4-FFF2-40B4-BE49-F238E27FC236}">
                    <a16:creationId xmlns:a16="http://schemas.microsoft.com/office/drawing/2014/main" id="{0787D0E8-9804-2347-8DBF-3923B1CAB220}"/>
                  </a:ext>
                </a:extLst>
              </p:cNvPr>
              <p:cNvSpPr/>
              <p:nvPr/>
            </p:nvSpPr>
            <p:spPr>
              <a:xfrm>
                <a:off x="5611699" y="3119219"/>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5DAC215D-9C8D-6942-9179-9AC77E584446}"/>
                  </a:ext>
                </a:extLst>
              </p:cNvPr>
              <p:cNvSpPr/>
              <p:nvPr/>
            </p:nvSpPr>
            <p:spPr>
              <a:xfrm>
                <a:off x="5007743" y="2599930"/>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BD3AFC3-657A-7F49-9712-3AC7C10FAFBC}"/>
                    </a:ext>
                  </a:extLst>
                </p:cNvPr>
                <p:cNvSpPr/>
                <p:nvPr/>
              </p:nvSpPr>
              <p:spPr>
                <a:xfrm>
                  <a:off x="8630196" y="1132139"/>
                  <a:ext cx="2664988" cy="1126975"/>
                </a:xfrm>
                <a:prstGeom prst="rect">
                  <a:avLst/>
                </a:prstGeom>
              </p:spPr>
              <p:txBody>
                <a:bodyPr wrap="square">
                  <a:spAutoFit/>
                </a:bodyPr>
                <a:lstStyle/>
                <a:p>
                  <a:r>
                    <a:rPr lang="en-US" dirty="0"/>
                    <a:t>IZ=</a:t>
                  </a:r>
                  <a14:m>
                    <m:oMath xmlns:m="http://schemas.openxmlformats.org/officeDocument/2006/math">
                      <m:d>
                        <m:dPr>
                          <m:ctrlPr>
                            <a:rPr lang="en-US" i="1">
                              <a:latin typeface="Cambria Math" panose="02040503050406030204" pitchFamily="18" charset="0"/>
                            </a:rPr>
                          </m:ctrlPr>
                        </m:dPr>
                        <m:e>
                          <m:m>
                            <m:mPr>
                              <m:mcs>
                                <m:mc>
                                  <m:mcPr>
                                    <m:count m:val="2"/>
                                    <m:mcJc m:val="center"/>
                                  </m:mcPr>
                                </m:mc>
                              </m:mcs>
                              <m:ctrlPr>
                                <a:rPr lang="en-US" i="1">
                                  <a:effectLst/>
                                  <a:latin typeface="Cambria Math" panose="02040503050406030204" pitchFamily="18" charset="0"/>
                                </a:rPr>
                              </m:ctrlPr>
                            </m:mPr>
                            <m:mr>
                              <m:e>
                                <m:m>
                                  <m:mPr>
                                    <m:mcs>
                                      <m:mc>
                                        <m:mcPr>
                                          <m:count m:val="2"/>
                                          <m:mcJc m:val="center"/>
                                        </m:mcPr>
                                      </m:mc>
                                    </m:mcs>
                                    <m:ctrlPr>
                                      <a:rPr lang="en-US" i="1">
                                        <a:effectLst/>
                                        <a:latin typeface="Cambria Math" panose="02040503050406030204" pitchFamily="18" charset="0"/>
                                      </a:rPr>
                                    </m:ctrlPr>
                                  </m:mPr>
                                  <m:mr>
                                    <m:e>
                                      <m:r>
                                        <m:rPr>
                                          <m:brk m:alnAt="7"/>
                                        </m:rPr>
                                        <a:rPr lang="en-US" b="0" i="1" smtClean="0">
                                          <a:effectLst/>
                                          <a:latin typeface="Cambria Math" panose="02040503050406030204" pitchFamily="18" charset="0"/>
                                        </a:rPr>
                                        <m:t> </m:t>
                                      </m:r>
                                      <m:r>
                                        <a:rPr lang="en-US" b="0" i="1" smtClean="0">
                                          <a:effectLst/>
                                          <a:latin typeface="Cambria Math" panose="02040503050406030204" pitchFamily="18" charset="0"/>
                                        </a:rPr>
                                        <m:t>1</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r>
                                        <a:rPr lang="en-US" b="0" i="1" smtClean="0">
                                          <a:latin typeface="Cambria Math" panose="02040503050406030204" pitchFamily="18" charset="0"/>
                                          <a:ea typeface="Calibri" panose="020F0502020204030204" pitchFamily="34" charset="0"/>
                                          <a:cs typeface="Times New Roman" panose="02020603050405020304" pitchFamily="18" charset="0"/>
                                        </a:rPr>
                                        <m:t> </m:t>
                                      </m:r>
                                    </m:e>
                                    <m:e>
                                      <m:r>
                                        <a:rPr lang="en-US" b="0" i="1" smtClean="0">
                                          <a:latin typeface="Cambria Math" panose="02040503050406030204" pitchFamily="18" charset="0"/>
                                          <a:ea typeface="Calibri" panose="020F0502020204030204" pitchFamily="34" charset="0"/>
                                          <a:cs typeface="Times New Roman" panose="02020603050405020304" pitchFamily="18" charset="0"/>
                                        </a:rPr>
                                        <m:t>−1 </m:t>
                                      </m:r>
                                    </m:e>
                                  </m:mr>
                                </m:m>
                              </m:e>
                              <m:e>
                                <m:r>
                                  <a:rPr lang="en-US" b="0" i="1" smtClean="0">
                                    <a:latin typeface="Cambria Math" panose="02040503050406030204" pitchFamily="18" charset="0"/>
                                    <a:ea typeface="Calibri" panose="020F0502020204030204" pitchFamily="34" charset="0"/>
                                    <a:cs typeface="Times New Roman" panose="02020603050405020304" pitchFamily="18" charset="0"/>
                                  </a:rPr>
                                  <m:t> </m:t>
                                </m:r>
                              </m:e>
                            </m:mr>
                            <m:mr>
                              <m:e>
                                <m:m>
                                  <m:mPr>
                                    <m:mcs>
                                      <m:mc>
                                        <m:mcPr>
                                          <m:count m:val="2"/>
                                          <m:mcJc m:val="center"/>
                                        </m:mcPr>
                                      </m:mc>
                                    </m:mcs>
                                    <m:ctrlPr>
                                      <a:rPr lang="en-US" i="1">
                                        <a:effectLst/>
                                        <a:latin typeface="Cambria Math" panose="02040503050406030204" pitchFamily="18" charset="0"/>
                                      </a:rPr>
                                    </m:ctrlPr>
                                  </m:mP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r>
                                    <m:e>
                                      <m:r>
                                        <a:rPr lang="en-US" i="1">
                                          <a:latin typeface="Cambria Math" panose="02040503050406030204" pitchFamily="18" charset="0"/>
                                          <a:ea typeface="Calibri" panose="020F0502020204030204" pitchFamily="34" charset="0"/>
                                          <a:cs typeface="Times New Roman" panose="02020603050405020304" pitchFamily="18" charset="0"/>
                                        </a:rPr>
                                        <m:t> </m:t>
                                      </m:r>
                                    </m:e>
                                    <m:e>
                                      <m:r>
                                        <a:rPr lang="en-US" i="1">
                                          <a:latin typeface="Cambria Math" panose="02040503050406030204" pitchFamily="18" charset="0"/>
                                          <a:ea typeface="Calibri" panose="020F0502020204030204" pitchFamily="34" charset="0"/>
                                          <a:cs typeface="Times New Roman" panose="02020603050405020304" pitchFamily="18" charset="0"/>
                                        </a:rPr>
                                        <m:t>  </m:t>
                                      </m:r>
                                    </m:e>
                                  </m:mr>
                                </m:m>
                              </m:e>
                              <m:e>
                                <m:m>
                                  <m:mPr>
                                    <m:mcs>
                                      <m:mc>
                                        <m:mcPr>
                                          <m:count m:val="2"/>
                                          <m:mcJc m:val="center"/>
                                        </m:mcPr>
                                      </m:mc>
                                    </m:mcs>
                                    <m:ctrlPr>
                                      <a:rPr lang="en-US" i="1">
                                        <a:effectLst/>
                                        <a:latin typeface="Cambria Math" panose="02040503050406030204" pitchFamily="18" charset="0"/>
                                      </a:rPr>
                                    </m:ctrlPr>
                                  </m:mPr>
                                  <m:mr>
                                    <m:e>
                                      <m:r>
                                        <m:rPr>
                                          <m:brk m:alnAt="7"/>
                                        </m:rPr>
                                        <a:rPr lang="en-US" b="0" i="1" smtClean="0">
                                          <a:effectLst/>
                                          <a:latin typeface="Cambria Math" panose="02040503050406030204" pitchFamily="18" charset="0"/>
                                        </a:rPr>
                                        <m:t> </m:t>
                                      </m:r>
                                    </m:e>
                                    <m:e>
                                      <m:r>
                                        <a:rPr lang="en-US" b="0" i="1" smtClean="0">
                                          <a:latin typeface="Cambria Math" panose="02040503050406030204" pitchFamily="18" charset="0"/>
                                          <a:ea typeface="Calibri" panose="020F0502020204030204" pitchFamily="34" charset="0"/>
                                          <a:cs typeface="Times New Roman" panose="02020603050405020304" pitchFamily="18" charset="0"/>
                                        </a:rPr>
                                        <m:t> </m:t>
                                      </m:r>
                                    </m:e>
                                  </m:mr>
                                  <m:mr>
                                    <m:e>
                                      <m:eqArr>
                                        <m:eqArrPr>
                                          <m:ctrlPr>
                                            <a:rPr lang="en-US" i="1">
                                              <a:latin typeface="Cambria Math" panose="02040503050406030204" pitchFamily="18" charset="0"/>
                                              <a:ea typeface="Calibri" panose="020F0502020204030204" pitchFamily="34" charset="0"/>
                                              <a:cs typeface="Times New Roman" panose="02020603050405020304" pitchFamily="18" charset="0"/>
                                            </a:rPr>
                                          </m:ctrlPr>
                                        </m:eqArrPr>
                                        <m:e>
                                          <m:r>
                                            <a:rPr lang="en-US" i="1">
                                              <a:latin typeface="Cambria Math" panose="02040503050406030204" pitchFamily="18" charset="0"/>
                                              <a:ea typeface="Calibri" panose="020F0502020204030204" pitchFamily="34" charset="0"/>
                                              <a:cs typeface="Times New Roman" panose="02020603050405020304" pitchFamily="18" charset="0"/>
                                            </a:rPr>
                                            <m:t> </m:t>
                                          </m:r>
                                          <m:r>
                                            <a:rPr lang="en-US" b="0" i="1" smtClean="0">
                                              <a:latin typeface="Cambria Math" panose="02040503050406030204" pitchFamily="18" charset="0"/>
                                              <a:ea typeface="Calibri" panose="020F0502020204030204" pitchFamily="34" charset="0"/>
                                              <a:cs typeface="Times New Roman" panose="02020603050405020304" pitchFamily="18" charset="0"/>
                                            </a:rPr>
                                            <m:t>1</m:t>
                                          </m:r>
                                        </m:e>
                                        <m:e>
                                          <m:r>
                                            <a:rPr lang="en-US" b="0" i="1" smtClean="0">
                                              <a:latin typeface="Cambria Math" panose="02040503050406030204" pitchFamily="18" charset="0"/>
                                              <a:ea typeface="Calibri" panose="020F0502020204030204" pitchFamily="34" charset="0"/>
                                              <a:cs typeface="Times New Roman" panose="02020603050405020304" pitchFamily="18" charset="0"/>
                                            </a:rPr>
                                            <m:t> </m:t>
                                          </m:r>
                                        </m:e>
                                      </m:eqArr>
                                    </m:e>
                                    <m:e>
                                      <m:r>
                                        <a:rPr lang="en-US" b="0" i="1" smtClean="0">
                                          <a:latin typeface="Cambria Math" panose="02040503050406030204" pitchFamily="18" charset="0"/>
                                          <a:ea typeface="Calibri" panose="020F0502020204030204" pitchFamily="34" charset="0"/>
                                          <a:cs typeface="Times New Roman" panose="02020603050405020304" pitchFamily="18" charset="0"/>
                                        </a:rPr>
                                        <m:t>−1</m:t>
                                      </m:r>
                                    </m:e>
                                  </m:mr>
                                </m:m>
                              </m:e>
                            </m:mr>
                          </m:m>
                        </m:e>
                      </m:d>
                      <m:r>
                        <a:rPr lang="en-US" i="1">
                          <a:latin typeface="Cambria Math" panose="02040503050406030204" pitchFamily="18" charset="0"/>
                          <a:ea typeface="Calibri" panose="020F0502020204030204" pitchFamily="34" charset="0"/>
                          <a:cs typeface="Times New Roman" panose="02020603050405020304" pitchFamily="18" charset="0"/>
                        </a:rPr>
                        <m:t> </m:t>
                      </m:r>
                    </m:oMath>
                  </a14:m>
                  <a:endParaRPr lang="en-US" dirty="0"/>
                </a:p>
              </p:txBody>
            </p:sp>
          </mc:Choice>
          <mc:Fallback xmlns="">
            <p:sp>
              <p:nvSpPr>
                <p:cNvPr id="28" name="Rectangle 27">
                  <a:extLst>
                    <a:ext uri="{FF2B5EF4-FFF2-40B4-BE49-F238E27FC236}">
                      <a16:creationId xmlns:a16="http://schemas.microsoft.com/office/drawing/2014/main" id="{1BD3AFC3-657A-7F49-9712-3AC7C10FAFBC}"/>
                    </a:ext>
                  </a:extLst>
                </p:cNvPr>
                <p:cNvSpPr>
                  <a:spLocks noRot="1" noChangeAspect="1" noMove="1" noResize="1" noEditPoints="1" noAdjustHandles="1" noChangeArrowheads="1" noChangeShapeType="1" noTextEdit="1"/>
                </p:cNvSpPr>
                <p:nvPr/>
              </p:nvSpPr>
              <p:spPr>
                <a:xfrm>
                  <a:off x="8630196" y="1132139"/>
                  <a:ext cx="2664988" cy="1126975"/>
                </a:xfrm>
                <a:prstGeom prst="rect">
                  <a:avLst/>
                </a:prstGeom>
                <a:blipFill>
                  <a:blip r:embed="rId5"/>
                  <a:stretch>
                    <a:fillRect l="-1905" b="-8889"/>
                  </a:stretch>
                </a:blipFill>
              </p:spPr>
              <p:txBody>
                <a:bodyPr/>
                <a:lstStyle/>
                <a:p>
                  <a:r>
                    <a:rPr lang="en-US">
                      <a:noFill/>
                    </a:rPr>
                    <a:t> </a:t>
                  </a:r>
                </a:p>
              </p:txBody>
            </p:sp>
          </mc:Fallback>
        </mc:AlternateContent>
      </p:grpSp>
      <p:grpSp>
        <p:nvGrpSpPr>
          <p:cNvPr id="137" name="Group 136">
            <a:extLst>
              <a:ext uri="{FF2B5EF4-FFF2-40B4-BE49-F238E27FC236}">
                <a16:creationId xmlns:a16="http://schemas.microsoft.com/office/drawing/2014/main" id="{2B1A7E02-5E6D-104F-B8EA-53F9EAF42774}"/>
              </a:ext>
            </a:extLst>
          </p:cNvPr>
          <p:cNvGrpSpPr/>
          <p:nvPr/>
        </p:nvGrpSpPr>
        <p:grpSpPr>
          <a:xfrm>
            <a:off x="2829587" y="8274910"/>
            <a:ext cx="2327496" cy="1126975"/>
            <a:chOff x="64085" y="2186344"/>
            <a:chExt cx="2327496" cy="1126975"/>
          </a:xfrm>
        </p:grpSpPr>
        <p:grpSp>
          <p:nvGrpSpPr>
            <p:cNvPr id="58" name="Group 57">
              <a:extLst>
                <a:ext uri="{FF2B5EF4-FFF2-40B4-BE49-F238E27FC236}">
                  <a16:creationId xmlns:a16="http://schemas.microsoft.com/office/drawing/2014/main" id="{2A7CE5AD-BAD7-9641-8D6C-53D5C8C5FAC3}"/>
                </a:ext>
              </a:extLst>
            </p:cNvPr>
            <p:cNvGrpSpPr/>
            <p:nvPr/>
          </p:nvGrpSpPr>
          <p:grpSpPr>
            <a:xfrm>
              <a:off x="885158" y="2257593"/>
              <a:ext cx="1260882" cy="942688"/>
              <a:chOff x="5007743" y="2599930"/>
              <a:chExt cx="1207912" cy="1038578"/>
            </a:xfrm>
          </p:grpSpPr>
          <p:sp>
            <p:nvSpPr>
              <p:cNvPr id="59" name="Rectangle 58">
                <a:extLst>
                  <a:ext uri="{FF2B5EF4-FFF2-40B4-BE49-F238E27FC236}">
                    <a16:creationId xmlns:a16="http://schemas.microsoft.com/office/drawing/2014/main" id="{59303E5D-98FF-EC4D-865E-240879A1FEF4}"/>
                  </a:ext>
                </a:extLst>
              </p:cNvPr>
              <p:cNvSpPr/>
              <p:nvPr/>
            </p:nvSpPr>
            <p:spPr>
              <a:xfrm>
                <a:off x="5611699" y="3119219"/>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5251508-D1D2-1642-9BF2-C832F53AC4D4}"/>
                  </a:ext>
                </a:extLst>
              </p:cNvPr>
              <p:cNvSpPr/>
              <p:nvPr/>
            </p:nvSpPr>
            <p:spPr>
              <a:xfrm>
                <a:off x="5007743" y="2599930"/>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47FBC4E-20E5-F249-A267-26DC296BC005}"/>
                    </a:ext>
                  </a:extLst>
                </p:cNvPr>
                <p:cNvSpPr/>
                <p:nvPr/>
              </p:nvSpPr>
              <p:spPr>
                <a:xfrm>
                  <a:off x="64085" y="2186344"/>
                  <a:ext cx="2327496"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𝑋𝐼</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e/>
                                <m:e>
                                  <m:r>
                                    <a:rPr lang="en-US" i="0">
                                      <a:latin typeface="Cambria Math" panose="02040503050406030204" pitchFamily="18" charset="0"/>
                                    </a:rPr>
                                    <m:t>1</m:t>
                                  </m:r>
                                </m:e>
                                <m:e/>
                              </m:mr>
                              <m:mr>
                                <m:e/>
                                <m:e/>
                                <m:e/>
                                <m:e>
                                  <m:r>
                                    <a:rPr lang="en-US" i="0">
                                      <a:latin typeface="Cambria Math" panose="02040503050406030204" pitchFamily="18" charset="0"/>
                                    </a:rPr>
                                    <m:t>1</m:t>
                                  </m:r>
                                </m:e>
                              </m:mr>
                              <m:mr>
                                <m:e>
                                  <m:r>
                                    <a:rPr lang="en-US" i="0">
                                      <a:latin typeface="Cambria Math" panose="02040503050406030204" pitchFamily="18" charset="0"/>
                                    </a:rPr>
                                    <m:t>1</m:t>
                                  </m:r>
                                </m:e>
                                <m:e/>
                                <m:e/>
                                <m:e/>
                              </m:mr>
                              <m:mr>
                                <m:e/>
                                <m:e>
                                  <m:r>
                                    <a:rPr lang="en-US" i="0">
                                      <a:latin typeface="Cambria Math" panose="02040503050406030204" pitchFamily="18" charset="0"/>
                                    </a:rPr>
                                    <m:t>1</m:t>
                                  </m:r>
                                </m:e>
                                <m:e/>
                                <m:e/>
                              </m:mr>
                            </m:m>
                          </m:e>
                        </m:d>
                      </m:oMath>
                    </m:oMathPara>
                  </a14:m>
                  <a:endParaRPr lang="en-US" dirty="0"/>
                </a:p>
              </p:txBody>
            </p:sp>
          </mc:Choice>
          <mc:Fallback xmlns="">
            <p:sp>
              <p:nvSpPr>
                <p:cNvPr id="46" name="Rectangle 45">
                  <a:extLst>
                    <a:ext uri="{FF2B5EF4-FFF2-40B4-BE49-F238E27FC236}">
                      <a16:creationId xmlns:a16="http://schemas.microsoft.com/office/drawing/2014/main" id="{B47FBC4E-20E5-F249-A267-26DC296BC005}"/>
                    </a:ext>
                  </a:extLst>
                </p:cNvPr>
                <p:cNvSpPr>
                  <a:spLocks noRot="1" noChangeAspect="1" noMove="1" noResize="1" noEditPoints="1" noAdjustHandles="1" noChangeArrowheads="1" noChangeShapeType="1" noTextEdit="1"/>
                </p:cNvSpPr>
                <p:nvPr/>
              </p:nvSpPr>
              <p:spPr>
                <a:xfrm>
                  <a:off x="64085" y="2186344"/>
                  <a:ext cx="2327496" cy="1126975"/>
                </a:xfrm>
                <a:prstGeom prst="rect">
                  <a:avLst/>
                </a:prstGeom>
                <a:blipFill>
                  <a:blip r:embed="rId6"/>
                  <a:stretch>
                    <a:fillRect b="-7778"/>
                  </a:stretch>
                </a:blipFill>
              </p:spPr>
              <p:txBody>
                <a:bodyPr/>
                <a:lstStyle/>
                <a:p>
                  <a:r>
                    <a:rPr lang="en-US">
                      <a:noFill/>
                    </a:rPr>
                    <a:t> </a:t>
                  </a:r>
                </a:p>
              </p:txBody>
            </p:sp>
          </mc:Fallback>
        </mc:AlternateContent>
      </p:grpSp>
      <p:grpSp>
        <p:nvGrpSpPr>
          <p:cNvPr id="142" name="Group 141">
            <a:extLst>
              <a:ext uri="{FF2B5EF4-FFF2-40B4-BE49-F238E27FC236}">
                <a16:creationId xmlns:a16="http://schemas.microsoft.com/office/drawing/2014/main" id="{B3FF3AE2-CD82-464E-9F84-B14256E13D01}"/>
              </a:ext>
            </a:extLst>
          </p:cNvPr>
          <p:cNvGrpSpPr/>
          <p:nvPr/>
        </p:nvGrpSpPr>
        <p:grpSpPr>
          <a:xfrm>
            <a:off x="5713494" y="8522908"/>
            <a:ext cx="2386743" cy="1126975"/>
            <a:chOff x="2809530" y="2242487"/>
            <a:chExt cx="2386743" cy="1126975"/>
          </a:xfrm>
        </p:grpSpPr>
        <p:grpSp>
          <p:nvGrpSpPr>
            <p:cNvPr id="74" name="Group 73">
              <a:extLst>
                <a:ext uri="{FF2B5EF4-FFF2-40B4-BE49-F238E27FC236}">
                  <a16:creationId xmlns:a16="http://schemas.microsoft.com/office/drawing/2014/main" id="{A3B46CC0-C377-D14F-8241-183B802A6233}"/>
                </a:ext>
              </a:extLst>
            </p:cNvPr>
            <p:cNvGrpSpPr/>
            <p:nvPr/>
          </p:nvGrpSpPr>
          <p:grpSpPr>
            <a:xfrm>
              <a:off x="3736910" y="2314942"/>
              <a:ext cx="1159406" cy="1010399"/>
              <a:chOff x="5007743" y="2599930"/>
              <a:chExt cx="1207912" cy="1038578"/>
            </a:xfrm>
          </p:grpSpPr>
          <p:sp>
            <p:nvSpPr>
              <p:cNvPr id="75" name="Rectangle 74">
                <a:extLst>
                  <a:ext uri="{FF2B5EF4-FFF2-40B4-BE49-F238E27FC236}">
                    <a16:creationId xmlns:a16="http://schemas.microsoft.com/office/drawing/2014/main" id="{C5012C4D-8A3A-5E45-AB1A-CB5D92083483}"/>
                  </a:ext>
                </a:extLst>
              </p:cNvPr>
              <p:cNvSpPr/>
              <p:nvPr/>
            </p:nvSpPr>
            <p:spPr>
              <a:xfrm>
                <a:off x="5611699" y="3119219"/>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3E45FDA-2F2A-7942-87E6-0FC43E77D767}"/>
                  </a:ext>
                </a:extLst>
              </p:cNvPr>
              <p:cNvSpPr/>
              <p:nvPr/>
            </p:nvSpPr>
            <p:spPr>
              <a:xfrm>
                <a:off x="5007743" y="2599930"/>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6C568327-7A53-EF41-AF76-0940415DEEE1}"/>
                    </a:ext>
                  </a:extLst>
                </p:cNvPr>
                <p:cNvSpPr/>
                <p:nvPr/>
              </p:nvSpPr>
              <p:spPr>
                <a:xfrm>
                  <a:off x="2809530" y="2242487"/>
                  <a:ext cx="2386743"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𝑋𝑋</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e/>
                                <m:e/>
                                <m:e>
                                  <m:r>
                                    <a:rPr lang="en-US" i="0">
                                      <a:latin typeface="Cambria Math" panose="02040503050406030204" pitchFamily="18" charset="0"/>
                                    </a:rPr>
                                    <m:t>1</m:t>
                                  </m:r>
                                </m:e>
                              </m:mr>
                              <m:mr>
                                <m:e/>
                                <m:e/>
                                <m:e>
                                  <m:r>
                                    <a:rPr lang="en-US" i="0">
                                      <a:latin typeface="Cambria Math" panose="02040503050406030204" pitchFamily="18" charset="0"/>
                                    </a:rPr>
                                    <m:t>1</m:t>
                                  </m:r>
                                </m:e>
                                <m:e/>
                              </m:mr>
                              <m:mr>
                                <m:e>
                                  <m:r>
                                    <a:rPr lang="en-US" i="0">
                                      <a:latin typeface="Cambria Math" panose="02040503050406030204" pitchFamily="18" charset="0"/>
                                    </a:rPr>
                                    <m:t> </m:t>
                                  </m:r>
                                </m:e>
                                <m:e>
                                  <m:r>
                                    <a:rPr lang="en-US" i="0">
                                      <a:latin typeface="Cambria Math" panose="02040503050406030204" pitchFamily="18" charset="0"/>
                                    </a:rPr>
                                    <m:t>1</m:t>
                                  </m:r>
                                </m:e>
                                <m:e/>
                                <m:e/>
                              </m:mr>
                              <m:mr>
                                <m:e>
                                  <m:r>
                                    <a:rPr lang="en-US" i="0">
                                      <a:latin typeface="Cambria Math" panose="02040503050406030204" pitchFamily="18" charset="0"/>
                                    </a:rPr>
                                    <m:t>1</m:t>
                                  </m:r>
                                </m:e>
                                <m:e>
                                  <m:r>
                                    <a:rPr lang="en-US" i="0">
                                      <a:latin typeface="Cambria Math" panose="02040503050406030204" pitchFamily="18" charset="0"/>
                                    </a:rPr>
                                    <m:t>  </m:t>
                                  </m:r>
                                </m:e>
                                <m:e/>
                                <m:e/>
                              </m:mr>
                            </m:m>
                          </m:e>
                        </m:d>
                      </m:oMath>
                    </m:oMathPara>
                  </a14:m>
                  <a:endParaRPr lang="en-US" dirty="0"/>
                </a:p>
              </p:txBody>
            </p:sp>
          </mc:Choice>
          <mc:Fallback xmlns="">
            <p:sp>
              <p:nvSpPr>
                <p:cNvPr id="47" name="Rectangle 46">
                  <a:extLst>
                    <a:ext uri="{FF2B5EF4-FFF2-40B4-BE49-F238E27FC236}">
                      <a16:creationId xmlns:a16="http://schemas.microsoft.com/office/drawing/2014/main" id="{6C568327-7A53-EF41-AF76-0940415DEEE1}"/>
                    </a:ext>
                  </a:extLst>
                </p:cNvPr>
                <p:cNvSpPr>
                  <a:spLocks noRot="1" noChangeAspect="1" noMove="1" noResize="1" noEditPoints="1" noAdjustHandles="1" noChangeArrowheads="1" noChangeShapeType="1" noTextEdit="1"/>
                </p:cNvSpPr>
                <p:nvPr/>
              </p:nvSpPr>
              <p:spPr>
                <a:xfrm>
                  <a:off x="2809530" y="2242487"/>
                  <a:ext cx="2386743" cy="1126975"/>
                </a:xfrm>
                <a:prstGeom prst="rect">
                  <a:avLst/>
                </a:prstGeom>
                <a:blipFill>
                  <a:blip r:embed="rId7"/>
                  <a:stretch>
                    <a:fillRect b="-9091"/>
                  </a:stretch>
                </a:blipFill>
              </p:spPr>
              <p:txBody>
                <a:bodyPr/>
                <a:lstStyle/>
                <a:p>
                  <a:r>
                    <a:rPr lang="en-US">
                      <a:noFill/>
                    </a:rPr>
                    <a:t> </a:t>
                  </a:r>
                </a:p>
              </p:txBody>
            </p:sp>
          </mc:Fallback>
        </mc:AlternateContent>
      </p:grpSp>
      <p:grpSp>
        <p:nvGrpSpPr>
          <p:cNvPr id="141" name="Group 140">
            <a:extLst>
              <a:ext uri="{FF2B5EF4-FFF2-40B4-BE49-F238E27FC236}">
                <a16:creationId xmlns:a16="http://schemas.microsoft.com/office/drawing/2014/main" id="{AF241FAF-6089-B44C-A406-F6BF66749507}"/>
              </a:ext>
            </a:extLst>
          </p:cNvPr>
          <p:cNvGrpSpPr/>
          <p:nvPr/>
        </p:nvGrpSpPr>
        <p:grpSpPr>
          <a:xfrm>
            <a:off x="8618990" y="8610237"/>
            <a:ext cx="2534605" cy="1126975"/>
            <a:chOff x="5354118" y="2336186"/>
            <a:chExt cx="2534605" cy="1126975"/>
          </a:xfrm>
        </p:grpSpPr>
        <p:grpSp>
          <p:nvGrpSpPr>
            <p:cNvPr id="90" name="Group 89">
              <a:extLst>
                <a:ext uri="{FF2B5EF4-FFF2-40B4-BE49-F238E27FC236}">
                  <a16:creationId xmlns:a16="http://schemas.microsoft.com/office/drawing/2014/main" id="{D3DBBC7F-7E21-5049-840D-D176EAABD5C7}"/>
                </a:ext>
              </a:extLst>
            </p:cNvPr>
            <p:cNvGrpSpPr/>
            <p:nvPr/>
          </p:nvGrpSpPr>
          <p:grpSpPr>
            <a:xfrm>
              <a:off x="6213693" y="2349711"/>
              <a:ext cx="1462938" cy="1041975"/>
              <a:chOff x="5007743" y="2599930"/>
              <a:chExt cx="1207912" cy="1038578"/>
            </a:xfrm>
          </p:grpSpPr>
          <p:sp>
            <p:nvSpPr>
              <p:cNvPr id="91" name="Rectangle 90">
                <a:extLst>
                  <a:ext uri="{FF2B5EF4-FFF2-40B4-BE49-F238E27FC236}">
                    <a16:creationId xmlns:a16="http://schemas.microsoft.com/office/drawing/2014/main" id="{97E45758-9D18-DB45-B14C-AB8000564E0F}"/>
                  </a:ext>
                </a:extLst>
              </p:cNvPr>
              <p:cNvSpPr/>
              <p:nvPr/>
            </p:nvSpPr>
            <p:spPr>
              <a:xfrm>
                <a:off x="5611699" y="3119219"/>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8F15AFE-B309-BA46-9377-DD08AB772A41}"/>
                  </a:ext>
                </a:extLst>
              </p:cNvPr>
              <p:cNvSpPr/>
              <p:nvPr/>
            </p:nvSpPr>
            <p:spPr>
              <a:xfrm>
                <a:off x="5007743" y="2599930"/>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096C4CB-7655-CF4F-8226-C37583F5761B}"/>
                    </a:ext>
                  </a:extLst>
                </p:cNvPr>
                <p:cNvSpPr/>
                <p:nvPr/>
              </p:nvSpPr>
              <p:spPr>
                <a:xfrm>
                  <a:off x="5354118" y="2336186"/>
                  <a:ext cx="2534605"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𝑋𝑌</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e/>
                                <m:e/>
                                <m:e>
                                  <m:r>
                                    <a:rPr lang="en-US" i="0">
                                      <a:latin typeface="Cambria Math" panose="02040503050406030204" pitchFamily="18" charset="0"/>
                                    </a:rPr>
                                    <m:t>−</m:t>
                                  </m:r>
                                  <m:r>
                                    <a:rPr lang="en-US" i="1">
                                      <a:latin typeface="Cambria Math" panose="02040503050406030204" pitchFamily="18" charset="0"/>
                                    </a:rPr>
                                    <m:t>𝑖</m:t>
                                  </m:r>
                                </m:e>
                              </m:mr>
                              <m:mr>
                                <m:e/>
                                <m:e/>
                                <m:e>
                                  <m:r>
                                    <a:rPr lang="en-US" i="1">
                                      <a:latin typeface="Cambria Math" panose="02040503050406030204" pitchFamily="18" charset="0"/>
                                    </a:rPr>
                                    <m:t>𝑖</m:t>
                                  </m:r>
                                </m:e>
                                <m:e/>
                              </m:mr>
                              <m:mr>
                                <m:e>
                                  <m:r>
                                    <a:rPr lang="en-US" i="0">
                                      <a:latin typeface="Cambria Math" panose="02040503050406030204" pitchFamily="18" charset="0"/>
                                    </a:rPr>
                                    <m:t> </m:t>
                                  </m:r>
                                </m:e>
                                <m:e>
                                  <m:r>
                                    <a:rPr lang="en-US" i="0">
                                      <a:latin typeface="Cambria Math" panose="02040503050406030204" pitchFamily="18" charset="0"/>
                                    </a:rPr>
                                    <m:t>−</m:t>
                                  </m:r>
                                  <m:r>
                                    <a:rPr lang="en-US" i="1">
                                      <a:latin typeface="Cambria Math" panose="02040503050406030204" pitchFamily="18" charset="0"/>
                                    </a:rPr>
                                    <m:t>𝑖</m:t>
                                  </m:r>
                                </m:e>
                                <m:e/>
                                <m:e/>
                              </m:mr>
                              <m:mr>
                                <m:e>
                                  <m:r>
                                    <a:rPr lang="en-US" i="1">
                                      <a:latin typeface="Cambria Math" panose="02040503050406030204" pitchFamily="18" charset="0"/>
                                    </a:rPr>
                                    <m:t>𝑖</m:t>
                                  </m:r>
                                </m:e>
                                <m:e>
                                  <m:r>
                                    <a:rPr lang="en-US" i="0">
                                      <a:latin typeface="Cambria Math" panose="02040503050406030204" pitchFamily="18" charset="0"/>
                                    </a:rPr>
                                    <m:t>  </m:t>
                                  </m:r>
                                </m:e>
                                <m:e/>
                                <m:e/>
                              </m:mr>
                            </m:m>
                          </m:e>
                        </m:d>
                      </m:oMath>
                    </m:oMathPara>
                  </a14:m>
                  <a:endParaRPr lang="en-US" dirty="0"/>
                </a:p>
              </p:txBody>
            </p:sp>
          </mc:Choice>
          <mc:Fallback xmlns="">
            <p:sp>
              <p:nvSpPr>
                <p:cNvPr id="48" name="Rectangle 47">
                  <a:extLst>
                    <a:ext uri="{FF2B5EF4-FFF2-40B4-BE49-F238E27FC236}">
                      <a16:creationId xmlns:a16="http://schemas.microsoft.com/office/drawing/2014/main" id="{2096C4CB-7655-CF4F-8226-C37583F5761B}"/>
                    </a:ext>
                  </a:extLst>
                </p:cNvPr>
                <p:cNvSpPr>
                  <a:spLocks noRot="1" noChangeAspect="1" noMove="1" noResize="1" noEditPoints="1" noAdjustHandles="1" noChangeArrowheads="1" noChangeShapeType="1" noTextEdit="1"/>
                </p:cNvSpPr>
                <p:nvPr/>
              </p:nvSpPr>
              <p:spPr>
                <a:xfrm>
                  <a:off x="5354118" y="2336186"/>
                  <a:ext cx="2534605" cy="1126975"/>
                </a:xfrm>
                <a:prstGeom prst="rect">
                  <a:avLst/>
                </a:prstGeom>
                <a:blipFill>
                  <a:blip r:embed="rId8"/>
                  <a:stretch>
                    <a:fillRect b="-7865"/>
                  </a:stretch>
                </a:blipFill>
              </p:spPr>
              <p:txBody>
                <a:bodyPr/>
                <a:lstStyle/>
                <a:p>
                  <a:r>
                    <a:rPr lang="en-US">
                      <a:noFill/>
                    </a:rPr>
                    <a:t> </a:t>
                  </a:r>
                </a:p>
              </p:txBody>
            </p:sp>
          </mc:Fallback>
        </mc:AlternateContent>
      </p:grpSp>
      <p:grpSp>
        <p:nvGrpSpPr>
          <p:cNvPr id="138" name="Group 137">
            <a:extLst>
              <a:ext uri="{FF2B5EF4-FFF2-40B4-BE49-F238E27FC236}">
                <a16:creationId xmlns:a16="http://schemas.microsoft.com/office/drawing/2014/main" id="{3ADA05B5-3A96-5B44-9C35-12A68B4F0780}"/>
              </a:ext>
            </a:extLst>
          </p:cNvPr>
          <p:cNvGrpSpPr/>
          <p:nvPr/>
        </p:nvGrpSpPr>
        <p:grpSpPr>
          <a:xfrm>
            <a:off x="2829587" y="9774318"/>
            <a:ext cx="2475358" cy="1126975"/>
            <a:chOff x="64085" y="3685752"/>
            <a:chExt cx="2475358" cy="1126975"/>
          </a:xfrm>
        </p:grpSpPr>
        <p:grpSp>
          <p:nvGrpSpPr>
            <p:cNvPr id="96" name="Group 95">
              <a:extLst>
                <a:ext uri="{FF2B5EF4-FFF2-40B4-BE49-F238E27FC236}">
                  <a16:creationId xmlns:a16="http://schemas.microsoft.com/office/drawing/2014/main" id="{C033AA34-0802-3B41-B47E-63ECD9485EDB}"/>
                </a:ext>
              </a:extLst>
            </p:cNvPr>
            <p:cNvGrpSpPr/>
            <p:nvPr/>
          </p:nvGrpSpPr>
          <p:grpSpPr>
            <a:xfrm>
              <a:off x="849480" y="3737496"/>
              <a:ext cx="1397489" cy="1041975"/>
              <a:chOff x="5007743" y="2599930"/>
              <a:chExt cx="1207912" cy="1038578"/>
            </a:xfrm>
          </p:grpSpPr>
          <p:sp>
            <p:nvSpPr>
              <p:cNvPr id="97" name="Rectangle 96">
                <a:extLst>
                  <a:ext uri="{FF2B5EF4-FFF2-40B4-BE49-F238E27FC236}">
                    <a16:creationId xmlns:a16="http://schemas.microsoft.com/office/drawing/2014/main" id="{BAFD932E-D2D7-BC4E-8442-62A648DB1D95}"/>
                  </a:ext>
                </a:extLst>
              </p:cNvPr>
              <p:cNvSpPr/>
              <p:nvPr/>
            </p:nvSpPr>
            <p:spPr>
              <a:xfrm>
                <a:off x="5611699" y="3119219"/>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1ED3272-9828-7B49-86A8-D626C71E23ED}"/>
                  </a:ext>
                </a:extLst>
              </p:cNvPr>
              <p:cNvSpPr/>
              <p:nvPr/>
            </p:nvSpPr>
            <p:spPr>
              <a:xfrm>
                <a:off x="5007743" y="2599930"/>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9D504257-8422-B049-8F0D-4C69F5D78DF7}"/>
                    </a:ext>
                  </a:extLst>
                </p:cNvPr>
                <p:cNvSpPr/>
                <p:nvPr/>
              </p:nvSpPr>
              <p:spPr>
                <a:xfrm>
                  <a:off x="64085" y="3685752"/>
                  <a:ext cx="2475358"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𝑌𝐼</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e/>
                                <m:e>
                                  <m:r>
                                    <a:rPr lang="en-US" i="0">
                                      <a:latin typeface="Cambria Math" panose="02040503050406030204" pitchFamily="18" charset="0"/>
                                    </a:rPr>
                                    <m:t>−</m:t>
                                  </m:r>
                                  <m:r>
                                    <a:rPr lang="en-US" i="1">
                                      <a:latin typeface="Cambria Math" panose="02040503050406030204" pitchFamily="18" charset="0"/>
                                    </a:rPr>
                                    <m:t>𝑖</m:t>
                                  </m:r>
                                </m:e>
                                <m:e/>
                              </m:mr>
                              <m:mr>
                                <m:e/>
                                <m:e/>
                                <m:e/>
                                <m:e>
                                  <m:r>
                                    <a:rPr lang="en-US" i="0">
                                      <a:latin typeface="Cambria Math" panose="02040503050406030204" pitchFamily="18" charset="0"/>
                                    </a:rPr>
                                    <m:t>−</m:t>
                                  </m:r>
                                  <m:r>
                                    <a:rPr lang="en-US" i="1">
                                      <a:latin typeface="Cambria Math" panose="02040503050406030204" pitchFamily="18" charset="0"/>
                                    </a:rPr>
                                    <m:t>𝑖</m:t>
                                  </m:r>
                                </m:e>
                              </m:mr>
                              <m:mr>
                                <m:e>
                                  <m:r>
                                    <a:rPr lang="en-US" i="1">
                                      <a:latin typeface="Cambria Math" panose="02040503050406030204" pitchFamily="18" charset="0"/>
                                    </a:rPr>
                                    <m:t>𝑖</m:t>
                                  </m:r>
                                </m:e>
                                <m:e/>
                                <m:e/>
                                <m:e/>
                              </m:mr>
                              <m:mr>
                                <m:e/>
                                <m:e>
                                  <m:r>
                                    <a:rPr lang="en-US" i="1">
                                      <a:latin typeface="Cambria Math" panose="02040503050406030204" pitchFamily="18" charset="0"/>
                                    </a:rPr>
                                    <m:t>𝑖</m:t>
                                  </m:r>
                                </m:e>
                                <m:e/>
                                <m:e/>
                              </m:mr>
                            </m:m>
                          </m:e>
                        </m:d>
                      </m:oMath>
                    </m:oMathPara>
                  </a14:m>
                  <a:endParaRPr lang="en-US" dirty="0"/>
                </a:p>
              </p:txBody>
            </p:sp>
          </mc:Choice>
          <mc:Fallback xmlns="">
            <p:sp>
              <p:nvSpPr>
                <p:cNvPr id="51" name="Rectangle 50">
                  <a:extLst>
                    <a:ext uri="{FF2B5EF4-FFF2-40B4-BE49-F238E27FC236}">
                      <a16:creationId xmlns:a16="http://schemas.microsoft.com/office/drawing/2014/main" id="{9D504257-8422-B049-8F0D-4C69F5D78DF7}"/>
                    </a:ext>
                  </a:extLst>
                </p:cNvPr>
                <p:cNvSpPr>
                  <a:spLocks noRot="1" noChangeAspect="1" noMove="1" noResize="1" noEditPoints="1" noAdjustHandles="1" noChangeArrowheads="1" noChangeShapeType="1" noTextEdit="1"/>
                </p:cNvSpPr>
                <p:nvPr/>
              </p:nvSpPr>
              <p:spPr>
                <a:xfrm>
                  <a:off x="64085" y="3685752"/>
                  <a:ext cx="2475358" cy="1126975"/>
                </a:xfrm>
                <a:prstGeom prst="rect">
                  <a:avLst/>
                </a:prstGeom>
                <a:blipFill>
                  <a:blip r:embed="rId9"/>
                  <a:stretch>
                    <a:fillRect b="-7778"/>
                  </a:stretch>
                </a:blipFill>
              </p:spPr>
              <p:txBody>
                <a:bodyPr/>
                <a:lstStyle/>
                <a:p>
                  <a:r>
                    <a:rPr lang="en-US">
                      <a:noFill/>
                    </a:rPr>
                    <a:t> </a:t>
                  </a:r>
                </a:p>
              </p:txBody>
            </p:sp>
          </mc:Fallback>
        </mc:AlternateContent>
      </p:grpSp>
      <p:grpSp>
        <p:nvGrpSpPr>
          <p:cNvPr id="139" name="Group 138">
            <a:extLst>
              <a:ext uri="{FF2B5EF4-FFF2-40B4-BE49-F238E27FC236}">
                <a16:creationId xmlns:a16="http://schemas.microsoft.com/office/drawing/2014/main" id="{5418AD83-3D82-EF4E-A6E2-1E6A6438A88C}"/>
              </a:ext>
            </a:extLst>
          </p:cNvPr>
          <p:cNvGrpSpPr/>
          <p:nvPr/>
        </p:nvGrpSpPr>
        <p:grpSpPr>
          <a:xfrm>
            <a:off x="5581571" y="10027080"/>
            <a:ext cx="2534605" cy="1126975"/>
            <a:chOff x="2720481" y="3675252"/>
            <a:chExt cx="2534605" cy="1126975"/>
          </a:xfrm>
        </p:grpSpPr>
        <p:grpSp>
          <p:nvGrpSpPr>
            <p:cNvPr id="111" name="Group 110">
              <a:extLst>
                <a:ext uri="{FF2B5EF4-FFF2-40B4-BE49-F238E27FC236}">
                  <a16:creationId xmlns:a16="http://schemas.microsoft.com/office/drawing/2014/main" id="{E8D9F289-4907-B243-BFA0-CD1E3D224F7D}"/>
                </a:ext>
              </a:extLst>
            </p:cNvPr>
            <p:cNvGrpSpPr/>
            <p:nvPr/>
          </p:nvGrpSpPr>
          <p:grpSpPr>
            <a:xfrm>
              <a:off x="3571116" y="3737497"/>
              <a:ext cx="1397489" cy="1041975"/>
              <a:chOff x="5007743" y="2599930"/>
              <a:chExt cx="1207912" cy="1038578"/>
            </a:xfrm>
          </p:grpSpPr>
          <p:sp>
            <p:nvSpPr>
              <p:cNvPr id="112" name="Rectangle 111">
                <a:extLst>
                  <a:ext uri="{FF2B5EF4-FFF2-40B4-BE49-F238E27FC236}">
                    <a16:creationId xmlns:a16="http://schemas.microsoft.com/office/drawing/2014/main" id="{B916EB7A-D996-E24D-B2AD-C2F08EEE5D43}"/>
                  </a:ext>
                </a:extLst>
              </p:cNvPr>
              <p:cNvSpPr/>
              <p:nvPr/>
            </p:nvSpPr>
            <p:spPr>
              <a:xfrm>
                <a:off x="5611699" y="3119219"/>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9995150-66C5-E649-B9B0-FF1DA8F9BAC1}"/>
                  </a:ext>
                </a:extLst>
              </p:cNvPr>
              <p:cNvSpPr/>
              <p:nvPr/>
            </p:nvSpPr>
            <p:spPr>
              <a:xfrm>
                <a:off x="5007743" y="2599930"/>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7898B6FE-978E-4541-BFD1-B533B675FCE2}"/>
                    </a:ext>
                  </a:extLst>
                </p:cNvPr>
                <p:cNvSpPr/>
                <p:nvPr/>
              </p:nvSpPr>
              <p:spPr>
                <a:xfrm>
                  <a:off x="2720481" y="3675252"/>
                  <a:ext cx="2534605"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𝑌𝑋</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e/>
                                <m:e/>
                                <m:e>
                                  <m:r>
                                    <a:rPr lang="en-US" i="0">
                                      <a:latin typeface="Cambria Math" panose="02040503050406030204" pitchFamily="18" charset="0"/>
                                    </a:rPr>
                                    <m:t>−</m:t>
                                  </m:r>
                                  <m:r>
                                    <a:rPr lang="en-US" i="1">
                                      <a:latin typeface="Cambria Math" panose="02040503050406030204" pitchFamily="18" charset="0"/>
                                    </a:rPr>
                                    <m:t>𝑖</m:t>
                                  </m:r>
                                </m:e>
                              </m:mr>
                              <m:mr>
                                <m:e/>
                                <m:e/>
                                <m:e>
                                  <m:r>
                                    <a:rPr lang="en-US" i="0">
                                      <a:latin typeface="Cambria Math" panose="02040503050406030204" pitchFamily="18" charset="0"/>
                                    </a:rPr>
                                    <m:t>−</m:t>
                                  </m:r>
                                  <m:r>
                                    <a:rPr lang="en-US" i="1">
                                      <a:latin typeface="Cambria Math" panose="02040503050406030204" pitchFamily="18" charset="0"/>
                                    </a:rPr>
                                    <m:t>𝑖</m:t>
                                  </m:r>
                                </m:e>
                                <m:e/>
                              </m:mr>
                              <m:mr>
                                <m:e/>
                                <m:e>
                                  <m:r>
                                    <a:rPr lang="en-US" i="1">
                                      <a:latin typeface="Cambria Math" panose="02040503050406030204" pitchFamily="18" charset="0"/>
                                    </a:rPr>
                                    <m:t>𝑖</m:t>
                                  </m:r>
                                </m:e>
                                <m:e/>
                                <m:e/>
                              </m:mr>
                              <m:mr>
                                <m:e>
                                  <m:r>
                                    <a:rPr lang="en-US" i="1">
                                      <a:latin typeface="Cambria Math" panose="02040503050406030204" pitchFamily="18" charset="0"/>
                                    </a:rPr>
                                    <m:t>𝑖</m:t>
                                  </m:r>
                                </m:e>
                                <m:e/>
                                <m:e/>
                                <m:e/>
                              </m:mr>
                            </m:m>
                          </m:e>
                        </m:d>
                      </m:oMath>
                    </m:oMathPara>
                  </a14:m>
                  <a:endParaRPr lang="en-US" dirty="0"/>
                </a:p>
              </p:txBody>
            </p:sp>
          </mc:Choice>
          <mc:Fallback xmlns="">
            <p:sp>
              <p:nvSpPr>
                <p:cNvPr id="52" name="Rectangle 51">
                  <a:extLst>
                    <a:ext uri="{FF2B5EF4-FFF2-40B4-BE49-F238E27FC236}">
                      <a16:creationId xmlns:a16="http://schemas.microsoft.com/office/drawing/2014/main" id="{7898B6FE-978E-4541-BFD1-B533B675FCE2}"/>
                    </a:ext>
                  </a:extLst>
                </p:cNvPr>
                <p:cNvSpPr>
                  <a:spLocks noRot="1" noChangeAspect="1" noMove="1" noResize="1" noEditPoints="1" noAdjustHandles="1" noChangeArrowheads="1" noChangeShapeType="1" noTextEdit="1"/>
                </p:cNvSpPr>
                <p:nvPr/>
              </p:nvSpPr>
              <p:spPr>
                <a:xfrm>
                  <a:off x="2720481" y="3675252"/>
                  <a:ext cx="2534605" cy="1126975"/>
                </a:xfrm>
                <a:prstGeom prst="rect">
                  <a:avLst/>
                </a:prstGeom>
                <a:blipFill>
                  <a:blip r:embed="rId10"/>
                  <a:stretch>
                    <a:fillRect b="-7778"/>
                  </a:stretch>
                </a:blipFill>
              </p:spPr>
              <p:txBody>
                <a:bodyPr/>
                <a:lstStyle/>
                <a:p>
                  <a:r>
                    <a:rPr lang="en-US">
                      <a:noFill/>
                    </a:rPr>
                    <a:t> </a:t>
                  </a:r>
                </a:p>
              </p:txBody>
            </p:sp>
          </mc:Fallback>
        </mc:AlternateContent>
      </p:grpSp>
      <p:grpSp>
        <p:nvGrpSpPr>
          <p:cNvPr id="140" name="Group 139">
            <a:extLst>
              <a:ext uri="{FF2B5EF4-FFF2-40B4-BE49-F238E27FC236}">
                <a16:creationId xmlns:a16="http://schemas.microsoft.com/office/drawing/2014/main" id="{A584E64C-BC89-6B49-B1DF-15C54F118458}"/>
              </a:ext>
            </a:extLst>
          </p:cNvPr>
          <p:cNvGrpSpPr/>
          <p:nvPr/>
        </p:nvGrpSpPr>
        <p:grpSpPr>
          <a:xfrm>
            <a:off x="8418693" y="10097805"/>
            <a:ext cx="2713755" cy="1126975"/>
            <a:chOff x="5481612" y="3874181"/>
            <a:chExt cx="2713755" cy="1126975"/>
          </a:xfrm>
        </p:grpSpPr>
        <p:grpSp>
          <p:nvGrpSpPr>
            <p:cNvPr id="108" name="Group 107">
              <a:extLst>
                <a:ext uri="{FF2B5EF4-FFF2-40B4-BE49-F238E27FC236}">
                  <a16:creationId xmlns:a16="http://schemas.microsoft.com/office/drawing/2014/main" id="{C70CCC53-0791-B84D-AED6-531F0A039665}"/>
                </a:ext>
              </a:extLst>
            </p:cNvPr>
            <p:cNvGrpSpPr/>
            <p:nvPr/>
          </p:nvGrpSpPr>
          <p:grpSpPr>
            <a:xfrm>
              <a:off x="6340932" y="3951153"/>
              <a:ext cx="1565928" cy="1037554"/>
              <a:chOff x="5007743" y="2599930"/>
              <a:chExt cx="1207912" cy="1038578"/>
            </a:xfrm>
          </p:grpSpPr>
          <p:sp>
            <p:nvSpPr>
              <p:cNvPr id="109" name="Rectangle 108">
                <a:extLst>
                  <a:ext uri="{FF2B5EF4-FFF2-40B4-BE49-F238E27FC236}">
                    <a16:creationId xmlns:a16="http://schemas.microsoft.com/office/drawing/2014/main" id="{25901417-C743-D84F-885C-79EDCA4E703E}"/>
                  </a:ext>
                </a:extLst>
              </p:cNvPr>
              <p:cNvSpPr/>
              <p:nvPr/>
            </p:nvSpPr>
            <p:spPr>
              <a:xfrm>
                <a:off x="5611699" y="3119219"/>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4B30FDD-EF7A-4745-85DB-00C72012AA45}"/>
                  </a:ext>
                </a:extLst>
              </p:cNvPr>
              <p:cNvSpPr/>
              <p:nvPr/>
            </p:nvSpPr>
            <p:spPr>
              <a:xfrm>
                <a:off x="5007743" y="2599930"/>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7BC66F3E-FEEC-5F4D-9458-91080A319408}"/>
                    </a:ext>
                  </a:extLst>
                </p:cNvPr>
                <p:cNvSpPr/>
                <p:nvPr/>
              </p:nvSpPr>
              <p:spPr>
                <a:xfrm>
                  <a:off x="5481612" y="3874181"/>
                  <a:ext cx="2713755"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𝑌𝑌</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e/>
                                <m:e/>
                                <m:e>
                                  <m:r>
                                    <a:rPr lang="en-US" i="0">
                                      <a:latin typeface="Cambria Math" panose="02040503050406030204" pitchFamily="18" charset="0"/>
                                    </a:rPr>
                                    <m:t>−1</m:t>
                                  </m:r>
                                </m:e>
                              </m:mr>
                              <m:mr>
                                <m:e/>
                                <m:e/>
                                <m:e>
                                  <m:r>
                                    <a:rPr lang="en-US" i="0">
                                      <a:latin typeface="Cambria Math" panose="02040503050406030204" pitchFamily="18" charset="0"/>
                                    </a:rPr>
                                    <m:t>1</m:t>
                                  </m:r>
                                </m:e>
                                <m:e/>
                              </m:mr>
                              <m:mr>
                                <m:e/>
                                <m:e>
                                  <m:r>
                                    <a:rPr lang="en-US" i="0">
                                      <a:latin typeface="Cambria Math" panose="02040503050406030204" pitchFamily="18" charset="0"/>
                                    </a:rPr>
                                    <m:t>1</m:t>
                                  </m:r>
                                </m:e>
                                <m:e/>
                                <m:e/>
                              </m:mr>
                              <m:mr>
                                <m:e>
                                  <m:r>
                                    <a:rPr lang="en-US" i="0">
                                      <a:latin typeface="Cambria Math" panose="02040503050406030204" pitchFamily="18" charset="0"/>
                                    </a:rPr>
                                    <m:t>−1</m:t>
                                  </m:r>
                                </m:e>
                                <m:e/>
                                <m:e/>
                                <m:e/>
                              </m:mr>
                            </m:m>
                          </m:e>
                        </m:d>
                      </m:oMath>
                    </m:oMathPara>
                  </a14:m>
                  <a:endParaRPr lang="en-US" dirty="0"/>
                </a:p>
              </p:txBody>
            </p:sp>
          </mc:Choice>
          <mc:Fallback xmlns="">
            <p:sp>
              <p:nvSpPr>
                <p:cNvPr id="53" name="Rectangle 52">
                  <a:extLst>
                    <a:ext uri="{FF2B5EF4-FFF2-40B4-BE49-F238E27FC236}">
                      <a16:creationId xmlns:a16="http://schemas.microsoft.com/office/drawing/2014/main" id="{7BC66F3E-FEEC-5F4D-9458-91080A319408}"/>
                    </a:ext>
                  </a:extLst>
                </p:cNvPr>
                <p:cNvSpPr>
                  <a:spLocks noRot="1" noChangeAspect="1" noMove="1" noResize="1" noEditPoints="1" noAdjustHandles="1" noChangeArrowheads="1" noChangeShapeType="1" noTextEdit="1"/>
                </p:cNvSpPr>
                <p:nvPr/>
              </p:nvSpPr>
              <p:spPr>
                <a:xfrm>
                  <a:off x="5481612" y="3874181"/>
                  <a:ext cx="2713755" cy="1126975"/>
                </a:xfrm>
                <a:prstGeom prst="rect">
                  <a:avLst/>
                </a:prstGeom>
                <a:blipFill>
                  <a:blip r:embed="rId11"/>
                  <a:stretch>
                    <a:fillRect b="-8989"/>
                  </a:stretch>
                </a:blipFill>
              </p:spPr>
              <p:txBody>
                <a:bodyPr/>
                <a:lstStyle/>
                <a:p>
                  <a:r>
                    <a:rPr lang="en-US">
                      <a:noFill/>
                    </a:rPr>
                    <a:t> </a:t>
                  </a:r>
                </a:p>
              </p:txBody>
            </p:sp>
          </mc:Fallback>
        </mc:AlternateContent>
      </p:grpSp>
      <p:grpSp>
        <p:nvGrpSpPr>
          <p:cNvPr id="131" name="Group 130">
            <a:extLst>
              <a:ext uri="{FF2B5EF4-FFF2-40B4-BE49-F238E27FC236}">
                <a16:creationId xmlns:a16="http://schemas.microsoft.com/office/drawing/2014/main" id="{1C9815E2-7AF4-1141-8885-64D114689CB6}"/>
              </a:ext>
            </a:extLst>
          </p:cNvPr>
          <p:cNvGrpSpPr/>
          <p:nvPr/>
        </p:nvGrpSpPr>
        <p:grpSpPr>
          <a:xfrm>
            <a:off x="11258748" y="9855900"/>
            <a:ext cx="2521781" cy="1126975"/>
            <a:chOff x="8493246" y="3767334"/>
            <a:chExt cx="2521781" cy="1126975"/>
          </a:xfrm>
        </p:grpSpPr>
        <p:grpSp>
          <p:nvGrpSpPr>
            <p:cNvPr id="93" name="Group 92">
              <a:extLst>
                <a:ext uri="{FF2B5EF4-FFF2-40B4-BE49-F238E27FC236}">
                  <a16:creationId xmlns:a16="http://schemas.microsoft.com/office/drawing/2014/main" id="{759FD5F2-8D01-4147-9CF1-0875EC63EBFB}"/>
                </a:ext>
              </a:extLst>
            </p:cNvPr>
            <p:cNvGrpSpPr/>
            <p:nvPr/>
          </p:nvGrpSpPr>
          <p:grpSpPr>
            <a:xfrm>
              <a:off x="9311556" y="3832746"/>
              <a:ext cx="1397489" cy="1041975"/>
              <a:chOff x="5007743" y="2599930"/>
              <a:chExt cx="1207912" cy="1038578"/>
            </a:xfrm>
          </p:grpSpPr>
          <p:sp>
            <p:nvSpPr>
              <p:cNvPr id="94" name="Rectangle 93">
                <a:extLst>
                  <a:ext uri="{FF2B5EF4-FFF2-40B4-BE49-F238E27FC236}">
                    <a16:creationId xmlns:a16="http://schemas.microsoft.com/office/drawing/2014/main" id="{689BC23C-8B9D-C143-9103-D0CFB8A3DDF0}"/>
                  </a:ext>
                </a:extLst>
              </p:cNvPr>
              <p:cNvSpPr/>
              <p:nvPr/>
            </p:nvSpPr>
            <p:spPr>
              <a:xfrm>
                <a:off x="5611699" y="3119219"/>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7F6F12A-4C35-124E-A298-0004E03090D1}"/>
                  </a:ext>
                </a:extLst>
              </p:cNvPr>
              <p:cNvSpPr/>
              <p:nvPr/>
            </p:nvSpPr>
            <p:spPr>
              <a:xfrm>
                <a:off x="5007743" y="2599930"/>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C46BFCA7-27FA-434A-80CA-39BE3C1212C8}"/>
                    </a:ext>
                  </a:extLst>
                </p:cNvPr>
                <p:cNvSpPr/>
                <p:nvPr/>
              </p:nvSpPr>
              <p:spPr>
                <a:xfrm>
                  <a:off x="8493246" y="3767334"/>
                  <a:ext cx="2521781"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𝑌𝑍</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e/>
                                <m:e>
                                  <m:r>
                                    <a:rPr lang="en-US" i="0">
                                      <a:latin typeface="Cambria Math" panose="02040503050406030204" pitchFamily="18" charset="0"/>
                                    </a:rPr>
                                    <m:t>−</m:t>
                                  </m:r>
                                  <m:r>
                                    <a:rPr lang="en-US" i="1">
                                      <a:latin typeface="Cambria Math" panose="02040503050406030204" pitchFamily="18" charset="0"/>
                                    </a:rPr>
                                    <m:t>𝑖</m:t>
                                  </m:r>
                                </m:e>
                                <m:e/>
                              </m:mr>
                              <m:mr>
                                <m:e/>
                                <m:e/>
                                <m:e/>
                                <m:e>
                                  <m:r>
                                    <a:rPr lang="en-US" i="1">
                                      <a:latin typeface="Cambria Math" panose="02040503050406030204" pitchFamily="18" charset="0"/>
                                    </a:rPr>
                                    <m:t>𝑖</m:t>
                                  </m:r>
                                </m:e>
                              </m:mr>
                              <m:mr>
                                <m:e>
                                  <m:r>
                                    <a:rPr lang="en-US" i="1">
                                      <a:latin typeface="Cambria Math" panose="02040503050406030204" pitchFamily="18" charset="0"/>
                                    </a:rPr>
                                    <m:t>𝑖</m:t>
                                  </m:r>
                                </m:e>
                                <m:e/>
                                <m:e/>
                                <m:e/>
                              </m:mr>
                              <m:mr>
                                <m:e/>
                                <m:e>
                                  <m:r>
                                    <a:rPr lang="en-US" i="0">
                                      <a:latin typeface="Cambria Math" panose="02040503050406030204" pitchFamily="18" charset="0"/>
                                    </a:rPr>
                                    <m:t>−</m:t>
                                  </m:r>
                                  <m:r>
                                    <a:rPr lang="en-US" i="1">
                                      <a:latin typeface="Cambria Math" panose="02040503050406030204" pitchFamily="18" charset="0"/>
                                    </a:rPr>
                                    <m:t>𝑖</m:t>
                                  </m:r>
                                </m:e>
                                <m:e/>
                                <m:e/>
                              </m:mr>
                            </m:m>
                          </m:e>
                        </m:d>
                      </m:oMath>
                    </m:oMathPara>
                  </a14:m>
                  <a:endParaRPr lang="en-US" dirty="0"/>
                </a:p>
              </p:txBody>
            </p:sp>
          </mc:Choice>
          <mc:Fallback xmlns="">
            <p:sp>
              <p:nvSpPr>
                <p:cNvPr id="54" name="Rectangle 53">
                  <a:extLst>
                    <a:ext uri="{FF2B5EF4-FFF2-40B4-BE49-F238E27FC236}">
                      <a16:creationId xmlns:a16="http://schemas.microsoft.com/office/drawing/2014/main" id="{C46BFCA7-27FA-434A-80CA-39BE3C1212C8}"/>
                    </a:ext>
                  </a:extLst>
                </p:cNvPr>
                <p:cNvSpPr>
                  <a:spLocks noRot="1" noChangeAspect="1" noMove="1" noResize="1" noEditPoints="1" noAdjustHandles="1" noChangeArrowheads="1" noChangeShapeType="1" noTextEdit="1"/>
                </p:cNvSpPr>
                <p:nvPr/>
              </p:nvSpPr>
              <p:spPr>
                <a:xfrm>
                  <a:off x="8493246" y="3767334"/>
                  <a:ext cx="2521781" cy="1126975"/>
                </a:xfrm>
                <a:prstGeom prst="rect">
                  <a:avLst/>
                </a:prstGeom>
                <a:blipFill>
                  <a:blip r:embed="rId12"/>
                  <a:stretch>
                    <a:fillRect b="-7865"/>
                  </a:stretch>
                </a:blipFill>
              </p:spPr>
              <p:txBody>
                <a:bodyPr/>
                <a:lstStyle/>
                <a:p>
                  <a:r>
                    <a:rPr lang="en-US">
                      <a:noFill/>
                    </a:rPr>
                    <a:t> </a:t>
                  </a:r>
                </a:p>
              </p:txBody>
            </p:sp>
          </mc:Fallback>
        </mc:AlternateContent>
      </p:grpSp>
      <p:grpSp>
        <p:nvGrpSpPr>
          <p:cNvPr id="127" name="Group 126">
            <a:extLst>
              <a:ext uri="{FF2B5EF4-FFF2-40B4-BE49-F238E27FC236}">
                <a16:creationId xmlns:a16="http://schemas.microsoft.com/office/drawing/2014/main" id="{9A9F2A9A-4090-454C-A675-9D4B390FF72B}"/>
              </a:ext>
            </a:extLst>
          </p:cNvPr>
          <p:cNvGrpSpPr/>
          <p:nvPr/>
        </p:nvGrpSpPr>
        <p:grpSpPr>
          <a:xfrm>
            <a:off x="2782398" y="11543788"/>
            <a:ext cx="2660920" cy="1144658"/>
            <a:chOff x="57158" y="5433555"/>
            <a:chExt cx="2660920" cy="1144658"/>
          </a:xfrm>
        </p:grpSpPr>
        <p:grpSp>
          <p:nvGrpSpPr>
            <p:cNvPr id="84" name="Group 83">
              <a:extLst>
                <a:ext uri="{FF2B5EF4-FFF2-40B4-BE49-F238E27FC236}">
                  <a16:creationId xmlns:a16="http://schemas.microsoft.com/office/drawing/2014/main" id="{EA704F18-CBC8-0441-A699-CEA8D357349E}"/>
                </a:ext>
              </a:extLst>
            </p:cNvPr>
            <p:cNvGrpSpPr/>
            <p:nvPr/>
          </p:nvGrpSpPr>
          <p:grpSpPr>
            <a:xfrm>
              <a:off x="810818" y="5451238"/>
              <a:ext cx="1654134" cy="1126975"/>
              <a:chOff x="5007743" y="2599930"/>
              <a:chExt cx="1207912" cy="1038578"/>
            </a:xfrm>
          </p:grpSpPr>
          <p:sp>
            <p:nvSpPr>
              <p:cNvPr id="85" name="Rectangle 84">
                <a:extLst>
                  <a:ext uri="{FF2B5EF4-FFF2-40B4-BE49-F238E27FC236}">
                    <a16:creationId xmlns:a16="http://schemas.microsoft.com/office/drawing/2014/main" id="{3C1DDDCF-F0F7-5C41-8718-623546E3EB2E}"/>
                  </a:ext>
                </a:extLst>
              </p:cNvPr>
              <p:cNvSpPr/>
              <p:nvPr/>
            </p:nvSpPr>
            <p:spPr>
              <a:xfrm>
                <a:off x="5611699" y="3119219"/>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6027BEBD-22D3-7A49-B1B8-C540ED5FCB6C}"/>
                  </a:ext>
                </a:extLst>
              </p:cNvPr>
              <p:cNvSpPr/>
              <p:nvPr/>
            </p:nvSpPr>
            <p:spPr>
              <a:xfrm>
                <a:off x="5007743" y="2599930"/>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AACF030-55DA-0548-867C-DA828E6FAE12}"/>
                    </a:ext>
                  </a:extLst>
                </p:cNvPr>
                <p:cNvSpPr/>
                <p:nvPr/>
              </p:nvSpPr>
              <p:spPr>
                <a:xfrm>
                  <a:off x="57158" y="5433555"/>
                  <a:ext cx="2660920"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𝑍𝐼</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r>
                                    <a:rPr lang="en-US" i="0">
                                      <a:latin typeface="Cambria Math" panose="02040503050406030204" pitchFamily="18" charset="0"/>
                                    </a:rPr>
                                    <m:t>1</m:t>
                                  </m:r>
                                </m:e>
                                <m:e/>
                                <m:e/>
                                <m:e/>
                              </m:mr>
                              <m:mr>
                                <m:e/>
                                <m:e>
                                  <m:r>
                                    <a:rPr lang="en-US" i="0">
                                      <a:latin typeface="Cambria Math" panose="02040503050406030204" pitchFamily="18" charset="0"/>
                                    </a:rPr>
                                    <m:t>1</m:t>
                                  </m:r>
                                </m:e>
                                <m:e/>
                                <m:e/>
                              </m:mr>
                              <m:mr>
                                <m:e/>
                                <m:e/>
                                <m:e>
                                  <m:r>
                                    <a:rPr lang="en-US" i="0">
                                      <a:latin typeface="Cambria Math" panose="02040503050406030204" pitchFamily="18" charset="0"/>
                                    </a:rPr>
                                    <m:t>−1</m:t>
                                  </m:r>
                                </m:e>
                                <m:e/>
                              </m:mr>
                              <m:mr>
                                <m:e/>
                                <m:e/>
                                <m:e/>
                                <m:e>
                                  <m:r>
                                    <a:rPr lang="en-US" i="0">
                                      <a:latin typeface="Cambria Math" panose="02040503050406030204" pitchFamily="18" charset="0"/>
                                    </a:rPr>
                                    <m:t>−1</m:t>
                                  </m:r>
                                </m:e>
                              </m:mr>
                            </m:m>
                          </m:e>
                        </m:d>
                      </m:oMath>
                    </m:oMathPara>
                  </a14:m>
                  <a:endParaRPr lang="en-US" dirty="0"/>
                </a:p>
              </p:txBody>
            </p:sp>
          </mc:Choice>
          <mc:Fallback xmlns="">
            <p:sp>
              <p:nvSpPr>
                <p:cNvPr id="64" name="Rectangle 63">
                  <a:extLst>
                    <a:ext uri="{FF2B5EF4-FFF2-40B4-BE49-F238E27FC236}">
                      <a16:creationId xmlns:a16="http://schemas.microsoft.com/office/drawing/2014/main" id="{3AACF030-55DA-0548-867C-DA828E6FAE12}"/>
                    </a:ext>
                  </a:extLst>
                </p:cNvPr>
                <p:cNvSpPr>
                  <a:spLocks noRot="1" noChangeAspect="1" noMove="1" noResize="1" noEditPoints="1" noAdjustHandles="1" noChangeArrowheads="1" noChangeShapeType="1" noTextEdit="1"/>
                </p:cNvSpPr>
                <p:nvPr/>
              </p:nvSpPr>
              <p:spPr>
                <a:xfrm>
                  <a:off x="57158" y="5433555"/>
                  <a:ext cx="2660920" cy="1126975"/>
                </a:xfrm>
                <a:prstGeom prst="rect">
                  <a:avLst/>
                </a:prstGeom>
                <a:blipFill>
                  <a:blip r:embed="rId13"/>
                  <a:stretch>
                    <a:fillRect b="-8989"/>
                  </a:stretch>
                </a:blipFill>
              </p:spPr>
              <p:txBody>
                <a:bodyPr/>
                <a:lstStyle/>
                <a:p>
                  <a:r>
                    <a:rPr lang="en-US">
                      <a:noFill/>
                    </a:rPr>
                    <a:t> </a:t>
                  </a:r>
                </a:p>
              </p:txBody>
            </p:sp>
          </mc:Fallback>
        </mc:AlternateContent>
      </p:grpSp>
      <p:grpSp>
        <p:nvGrpSpPr>
          <p:cNvPr id="128" name="Group 127">
            <a:extLst>
              <a:ext uri="{FF2B5EF4-FFF2-40B4-BE49-F238E27FC236}">
                <a16:creationId xmlns:a16="http://schemas.microsoft.com/office/drawing/2014/main" id="{850EEA44-5048-3B42-A74E-4F650835D278}"/>
              </a:ext>
            </a:extLst>
          </p:cNvPr>
          <p:cNvGrpSpPr/>
          <p:nvPr/>
        </p:nvGrpSpPr>
        <p:grpSpPr>
          <a:xfrm>
            <a:off x="5557827" y="11598083"/>
            <a:ext cx="2874057" cy="1126975"/>
            <a:chOff x="2772693" y="5375549"/>
            <a:chExt cx="2874057" cy="1126975"/>
          </a:xfrm>
        </p:grpSpPr>
        <p:grpSp>
          <p:nvGrpSpPr>
            <p:cNvPr id="68" name="Group 67">
              <a:extLst>
                <a:ext uri="{FF2B5EF4-FFF2-40B4-BE49-F238E27FC236}">
                  <a16:creationId xmlns:a16="http://schemas.microsoft.com/office/drawing/2014/main" id="{D7765E65-55DE-4F45-A583-5082CEF7DCF6}"/>
                </a:ext>
              </a:extLst>
            </p:cNvPr>
            <p:cNvGrpSpPr/>
            <p:nvPr/>
          </p:nvGrpSpPr>
          <p:grpSpPr>
            <a:xfrm>
              <a:off x="3680670" y="5433555"/>
              <a:ext cx="1704409" cy="1037554"/>
              <a:chOff x="5007743" y="2599930"/>
              <a:chExt cx="1207912" cy="1038578"/>
            </a:xfrm>
          </p:grpSpPr>
          <p:sp>
            <p:nvSpPr>
              <p:cNvPr id="69" name="Rectangle 68">
                <a:extLst>
                  <a:ext uri="{FF2B5EF4-FFF2-40B4-BE49-F238E27FC236}">
                    <a16:creationId xmlns:a16="http://schemas.microsoft.com/office/drawing/2014/main" id="{E337DCF8-0595-034B-B11A-3DAC72A82CB8}"/>
                  </a:ext>
                </a:extLst>
              </p:cNvPr>
              <p:cNvSpPr/>
              <p:nvPr/>
            </p:nvSpPr>
            <p:spPr>
              <a:xfrm>
                <a:off x="5611699" y="3119219"/>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C233C3B-EBCB-6E45-910A-B4A72653FC17}"/>
                  </a:ext>
                </a:extLst>
              </p:cNvPr>
              <p:cNvSpPr/>
              <p:nvPr/>
            </p:nvSpPr>
            <p:spPr>
              <a:xfrm>
                <a:off x="5007743" y="2599930"/>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109256AC-276B-6141-94A4-D3D467A8B0ED}"/>
                    </a:ext>
                  </a:extLst>
                </p:cNvPr>
                <p:cNvSpPr/>
                <p:nvPr/>
              </p:nvSpPr>
              <p:spPr>
                <a:xfrm>
                  <a:off x="2772693" y="5375549"/>
                  <a:ext cx="2874057"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𝑍𝑋</m:t>
                        </m:r>
                        <m:r>
                          <a:rPr lang="en-US" i="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   </m:t>
                            </m:r>
                            <m:m>
                              <m:mPr>
                                <m:plcHide m:val="on"/>
                                <m:mcs>
                                  <m:mc>
                                    <m:mcPr>
                                      <m:count m:val="4"/>
                                      <m:mcJc m:val="center"/>
                                    </m:mcPr>
                                  </m:mc>
                                </m:mcs>
                                <m:ctrlPr>
                                  <a:rPr lang="en-US" i="1">
                                    <a:latin typeface="Cambria Math" panose="02040503050406030204" pitchFamily="18" charset="0"/>
                                  </a:rPr>
                                </m:ctrlPr>
                              </m:mPr>
                              <m:mr>
                                <m:e/>
                                <m:e>
                                  <m:r>
                                    <a:rPr lang="en-US" i="0">
                                      <a:latin typeface="Cambria Math" panose="02040503050406030204" pitchFamily="18" charset="0"/>
                                    </a:rPr>
                                    <m:t>1</m:t>
                                  </m:r>
                                </m:e>
                                <m:e/>
                                <m:e/>
                              </m:mr>
                              <m:mr>
                                <m:e>
                                  <m:r>
                                    <a:rPr lang="en-US" i="0">
                                      <a:latin typeface="Cambria Math" panose="02040503050406030204" pitchFamily="18" charset="0"/>
                                    </a:rPr>
                                    <m:t>1</m:t>
                                  </m:r>
                                </m:e>
                                <m:e/>
                                <m:e/>
                                <m:e/>
                              </m:mr>
                              <m:mr>
                                <m:e/>
                                <m:e/>
                                <m:e/>
                                <m:e>
                                  <m:r>
                                    <a:rPr lang="en-US" i="0">
                                      <a:latin typeface="Cambria Math" panose="02040503050406030204" pitchFamily="18" charset="0"/>
                                    </a:rPr>
                                    <m:t>−1</m:t>
                                  </m:r>
                                </m:e>
                              </m:mr>
                              <m:mr>
                                <m:e/>
                                <m:e/>
                                <m:e>
                                  <m:r>
                                    <a:rPr lang="en-US" i="0">
                                      <a:latin typeface="Cambria Math" panose="02040503050406030204" pitchFamily="18" charset="0"/>
                                    </a:rPr>
                                    <m:t>−1</m:t>
                                  </m:r>
                                </m:e>
                                <m:e/>
                              </m:mr>
                            </m:m>
                          </m:e>
                        </m:d>
                      </m:oMath>
                    </m:oMathPara>
                  </a14:m>
                  <a:endParaRPr lang="en-US" dirty="0"/>
                </a:p>
              </p:txBody>
            </p:sp>
          </mc:Choice>
          <mc:Fallback xmlns="">
            <p:sp>
              <p:nvSpPr>
                <p:cNvPr id="65" name="Rectangle 64">
                  <a:extLst>
                    <a:ext uri="{FF2B5EF4-FFF2-40B4-BE49-F238E27FC236}">
                      <a16:creationId xmlns:a16="http://schemas.microsoft.com/office/drawing/2014/main" id="{109256AC-276B-6141-94A4-D3D467A8B0ED}"/>
                    </a:ext>
                  </a:extLst>
                </p:cNvPr>
                <p:cNvSpPr>
                  <a:spLocks noRot="1" noChangeAspect="1" noMove="1" noResize="1" noEditPoints="1" noAdjustHandles="1" noChangeArrowheads="1" noChangeShapeType="1" noTextEdit="1"/>
                </p:cNvSpPr>
                <p:nvPr/>
              </p:nvSpPr>
              <p:spPr>
                <a:xfrm>
                  <a:off x="2772693" y="5375549"/>
                  <a:ext cx="2874057" cy="1126975"/>
                </a:xfrm>
                <a:prstGeom prst="rect">
                  <a:avLst/>
                </a:prstGeom>
                <a:blipFill>
                  <a:blip r:embed="rId14"/>
                  <a:stretch>
                    <a:fillRect b="-7778"/>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1C95DAC6-0C63-D54E-A75D-11B2D805A710}"/>
              </a:ext>
            </a:extLst>
          </p:cNvPr>
          <p:cNvGrpSpPr/>
          <p:nvPr/>
        </p:nvGrpSpPr>
        <p:grpSpPr>
          <a:xfrm>
            <a:off x="8610667" y="11598084"/>
            <a:ext cx="2521781" cy="1126975"/>
            <a:chOff x="5669208" y="5265426"/>
            <a:chExt cx="2521781" cy="1126975"/>
          </a:xfrm>
        </p:grpSpPr>
        <p:grpSp>
          <p:nvGrpSpPr>
            <p:cNvPr id="99" name="Group 98">
              <a:extLst>
                <a:ext uri="{FF2B5EF4-FFF2-40B4-BE49-F238E27FC236}">
                  <a16:creationId xmlns:a16="http://schemas.microsoft.com/office/drawing/2014/main" id="{75649E5C-4F7C-AB41-82BB-25B515641C2F}"/>
                </a:ext>
              </a:extLst>
            </p:cNvPr>
            <p:cNvGrpSpPr/>
            <p:nvPr/>
          </p:nvGrpSpPr>
          <p:grpSpPr>
            <a:xfrm>
              <a:off x="6509370" y="5321153"/>
              <a:ext cx="1397489" cy="1041975"/>
              <a:chOff x="5007743" y="2599930"/>
              <a:chExt cx="1207912" cy="1038578"/>
            </a:xfrm>
          </p:grpSpPr>
          <p:sp>
            <p:nvSpPr>
              <p:cNvPr id="100" name="Rectangle 99">
                <a:extLst>
                  <a:ext uri="{FF2B5EF4-FFF2-40B4-BE49-F238E27FC236}">
                    <a16:creationId xmlns:a16="http://schemas.microsoft.com/office/drawing/2014/main" id="{4DBC94BA-C0D9-954B-A37F-AF750E6CC652}"/>
                  </a:ext>
                </a:extLst>
              </p:cNvPr>
              <p:cNvSpPr/>
              <p:nvPr/>
            </p:nvSpPr>
            <p:spPr>
              <a:xfrm>
                <a:off x="5611699" y="3119219"/>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F9C1DF9-819C-AD4F-A4D0-3C1C437BB940}"/>
                  </a:ext>
                </a:extLst>
              </p:cNvPr>
              <p:cNvSpPr/>
              <p:nvPr/>
            </p:nvSpPr>
            <p:spPr>
              <a:xfrm>
                <a:off x="5007743" y="2599930"/>
                <a:ext cx="603956" cy="5192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C4F6CD1E-58C8-A54B-A2E7-005B6553555A}"/>
                    </a:ext>
                  </a:extLst>
                </p:cNvPr>
                <p:cNvSpPr/>
                <p:nvPr/>
              </p:nvSpPr>
              <p:spPr>
                <a:xfrm>
                  <a:off x="5669208" y="5265426"/>
                  <a:ext cx="2521781"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𝑍𝑌</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e>
                                  <m:r>
                                    <a:rPr lang="en-US" i="0">
                                      <a:latin typeface="Cambria Math" panose="02040503050406030204" pitchFamily="18" charset="0"/>
                                    </a:rPr>
                                    <m:t>−</m:t>
                                  </m:r>
                                  <m:r>
                                    <a:rPr lang="en-US" i="1">
                                      <a:latin typeface="Cambria Math" panose="02040503050406030204" pitchFamily="18" charset="0"/>
                                    </a:rPr>
                                    <m:t>𝑖</m:t>
                                  </m:r>
                                </m:e>
                                <m:e/>
                                <m:e/>
                              </m:mr>
                              <m:mr>
                                <m:e>
                                  <m:r>
                                    <a:rPr lang="en-US" i="1">
                                      <a:latin typeface="Cambria Math" panose="02040503050406030204" pitchFamily="18" charset="0"/>
                                    </a:rPr>
                                    <m:t>𝑖</m:t>
                                  </m:r>
                                </m:e>
                                <m:e/>
                                <m:e/>
                                <m:e/>
                              </m:mr>
                              <m:mr>
                                <m:e/>
                                <m:e/>
                                <m:e/>
                                <m:e>
                                  <m:r>
                                    <a:rPr lang="en-US" i="1">
                                      <a:latin typeface="Cambria Math" panose="02040503050406030204" pitchFamily="18" charset="0"/>
                                    </a:rPr>
                                    <m:t>𝑖</m:t>
                                  </m:r>
                                </m:e>
                              </m:mr>
                              <m:mr>
                                <m:e/>
                                <m:e/>
                                <m:e>
                                  <m:r>
                                    <a:rPr lang="en-US" i="0">
                                      <a:latin typeface="Cambria Math" panose="02040503050406030204" pitchFamily="18" charset="0"/>
                                    </a:rPr>
                                    <m:t>−</m:t>
                                  </m:r>
                                  <m:r>
                                    <a:rPr lang="en-US" i="1">
                                      <a:latin typeface="Cambria Math" panose="02040503050406030204" pitchFamily="18" charset="0"/>
                                    </a:rPr>
                                    <m:t>𝑖</m:t>
                                  </m:r>
                                </m:e>
                                <m:e/>
                              </m:mr>
                            </m:m>
                          </m:e>
                        </m:d>
                      </m:oMath>
                    </m:oMathPara>
                  </a14:m>
                  <a:endParaRPr lang="en-US" dirty="0"/>
                </a:p>
              </p:txBody>
            </p:sp>
          </mc:Choice>
          <mc:Fallback xmlns="">
            <p:sp>
              <p:nvSpPr>
                <p:cNvPr id="66" name="Rectangle 65">
                  <a:extLst>
                    <a:ext uri="{FF2B5EF4-FFF2-40B4-BE49-F238E27FC236}">
                      <a16:creationId xmlns:a16="http://schemas.microsoft.com/office/drawing/2014/main" id="{C4F6CD1E-58C8-A54B-A2E7-005B6553555A}"/>
                    </a:ext>
                  </a:extLst>
                </p:cNvPr>
                <p:cNvSpPr>
                  <a:spLocks noRot="1" noChangeAspect="1" noMove="1" noResize="1" noEditPoints="1" noAdjustHandles="1" noChangeArrowheads="1" noChangeShapeType="1" noTextEdit="1"/>
                </p:cNvSpPr>
                <p:nvPr/>
              </p:nvSpPr>
              <p:spPr>
                <a:xfrm>
                  <a:off x="5669208" y="5265426"/>
                  <a:ext cx="2521781" cy="1126975"/>
                </a:xfrm>
                <a:prstGeom prst="rect">
                  <a:avLst/>
                </a:prstGeom>
                <a:blipFill>
                  <a:blip r:embed="rId15"/>
                  <a:stretch>
                    <a:fillRect b="-6667"/>
                  </a:stretch>
                </a:blipFill>
              </p:spPr>
              <p:txBody>
                <a:bodyPr/>
                <a:lstStyle/>
                <a:p>
                  <a:r>
                    <a:rPr lang="en-US">
                      <a:noFill/>
                    </a:rPr>
                    <a:t> </a:t>
                  </a:r>
                </a:p>
              </p:txBody>
            </p:sp>
          </mc:Fallback>
        </mc:AlternateContent>
      </p:grpSp>
      <p:grpSp>
        <p:nvGrpSpPr>
          <p:cNvPr id="130" name="Group 129">
            <a:extLst>
              <a:ext uri="{FF2B5EF4-FFF2-40B4-BE49-F238E27FC236}">
                <a16:creationId xmlns:a16="http://schemas.microsoft.com/office/drawing/2014/main" id="{ADFE4829-D639-6A4F-A855-175B4E62C9BC}"/>
              </a:ext>
            </a:extLst>
          </p:cNvPr>
          <p:cNvGrpSpPr/>
          <p:nvPr/>
        </p:nvGrpSpPr>
        <p:grpSpPr>
          <a:xfrm>
            <a:off x="11371107" y="11576056"/>
            <a:ext cx="2707343" cy="1126975"/>
            <a:chOff x="8395663" y="5180932"/>
            <a:chExt cx="2707343" cy="1126975"/>
          </a:xfrm>
        </p:grpSpPr>
        <p:grpSp>
          <p:nvGrpSpPr>
            <p:cNvPr id="117" name="Group 116">
              <a:extLst>
                <a:ext uri="{FF2B5EF4-FFF2-40B4-BE49-F238E27FC236}">
                  <a16:creationId xmlns:a16="http://schemas.microsoft.com/office/drawing/2014/main" id="{62B27F8B-97C3-FB42-BB84-6B61D3E51DC4}"/>
                </a:ext>
              </a:extLst>
            </p:cNvPr>
            <p:cNvGrpSpPr/>
            <p:nvPr/>
          </p:nvGrpSpPr>
          <p:grpSpPr>
            <a:xfrm>
              <a:off x="9219877" y="5211754"/>
              <a:ext cx="1661601" cy="1041975"/>
              <a:chOff x="5007743" y="2599930"/>
              <a:chExt cx="1207912" cy="1038578"/>
            </a:xfrm>
          </p:grpSpPr>
          <p:sp>
            <p:nvSpPr>
              <p:cNvPr id="118" name="Rectangle 117">
                <a:extLst>
                  <a:ext uri="{FF2B5EF4-FFF2-40B4-BE49-F238E27FC236}">
                    <a16:creationId xmlns:a16="http://schemas.microsoft.com/office/drawing/2014/main" id="{24DE82FD-5D08-EB49-8B8A-7016908AD82A}"/>
                  </a:ext>
                </a:extLst>
              </p:cNvPr>
              <p:cNvSpPr/>
              <p:nvPr/>
            </p:nvSpPr>
            <p:spPr>
              <a:xfrm>
                <a:off x="5611699" y="3119219"/>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C6CB1CFA-FBF0-604C-8448-7E2A4C587DFE}"/>
                  </a:ext>
                </a:extLst>
              </p:cNvPr>
              <p:cNvSpPr/>
              <p:nvPr/>
            </p:nvSpPr>
            <p:spPr>
              <a:xfrm>
                <a:off x="5007743" y="2599930"/>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8A3855F-BB9C-244B-BDFF-38A5D39FA6A0}"/>
                    </a:ext>
                  </a:extLst>
                </p:cNvPr>
                <p:cNvSpPr/>
                <p:nvPr/>
              </p:nvSpPr>
              <p:spPr>
                <a:xfrm>
                  <a:off x="8395663" y="5180932"/>
                  <a:ext cx="2707343" cy="11269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𝑍𝑍</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r>
                                    <a:rPr lang="en-US" i="0">
                                      <a:latin typeface="Cambria Math" panose="02040503050406030204" pitchFamily="18" charset="0"/>
                                    </a:rPr>
                                    <m:t>1</m:t>
                                  </m:r>
                                </m:e>
                                <m:e/>
                                <m:e/>
                                <m:e/>
                              </m:mr>
                              <m:mr>
                                <m:e/>
                                <m:e>
                                  <m:r>
                                    <a:rPr lang="en-US" i="0">
                                      <a:latin typeface="Cambria Math" panose="02040503050406030204" pitchFamily="18" charset="0"/>
                                    </a:rPr>
                                    <m:t>−1</m:t>
                                  </m:r>
                                </m:e>
                                <m:e/>
                                <m:e/>
                              </m:mr>
                              <m:mr>
                                <m:e/>
                                <m:e/>
                                <m:e>
                                  <m:r>
                                    <a:rPr lang="en-US" i="0">
                                      <a:latin typeface="Cambria Math" panose="02040503050406030204" pitchFamily="18" charset="0"/>
                                    </a:rPr>
                                    <m:t>−1</m:t>
                                  </m:r>
                                </m:e>
                                <m:e/>
                              </m:mr>
                              <m:mr>
                                <m:e/>
                                <m:e/>
                                <m:e/>
                                <m:e>
                                  <m:r>
                                    <a:rPr lang="en-US" i="0">
                                      <a:latin typeface="Cambria Math" panose="02040503050406030204" pitchFamily="18" charset="0"/>
                                    </a:rPr>
                                    <m:t>1</m:t>
                                  </m:r>
                                </m:e>
                              </m:mr>
                            </m:m>
                          </m:e>
                        </m:d>
                      </m:oMath>
                    </m:oMathPara>
                  </a14:m>
                  <a:endParaRPr lang="en-US" dirty="0"/>
                </a:p>
              </p:txBody>
            </p:sp>
          </mc:Choice>
          <mc:Fallback xmlns="">
            <p:sp>
              <p:nvSpPr>
                <p:cNvPr id="67" name="Rectangle 66">
                  <a:extLst>
                    <a:ext uri="{FF2B5EF4-FFF2-40B4-BE49-F238E27FC236}">
                      <a16:creationId xmlns:a16="http://schemas.microsoft.com/office/drawing/2014/main" id="{F8A3855F-BB9C-244B-BDFF-38A5D39FA6A0}"/>
                    </a:ext>
                  </a:extLst>
                </p:cNvPr>
                <p:cNvSpPr>
                  <a:spLocks noRot="1" noChangeAspect="1" noMove="1" noResize="1" noEditPoints="1" noAdjustHandles="1" noChangeArrowheads="1" noChangeShapeType="1" noTextEdit="1"/>
                </p:cNvSpPr>
                <p:nvPr/>
              </p:nvSpPr>
              <p:spPr>
                <a:xfrm>
                  <a:off x="8395663" y="5180932"/>
                  <a:ext cx="2707343" cy="1126975"/>
                </a:xfrm>
                <a:prstGeom prst="rect">
                  <a:avLst/>
                </a:prstGeom>
                <a:blipFill>
                  <a:blip r:embed="rId16"/>
                  <a:stretch>
                    <a:fillRect b="-7865"/>
                  </a:stretch>
                </a:blipFill>
              </p:spPr>
              <p:txBody>
                <a:bodyPr/>
                <a:lstStyle/>
                <a:p>
                  <a:r>
                    <a:rPr lang="en-US">
                      <a:noFill/>
                    </a:rPr>
                    <a:t> </a:t>
                  </a:r>
                </a:p>
              </p:txBody>
            </p:sp>
          </mc:Fallback>
        </mc:AlternateContent>
      </p:grpSp>
      <p:grpSp>
        <p:nvGrpSpPr>
          <p:cNvPr id="78" name="Group 77">
            <a:extLst>
              <a:ext uri="{FF2B5EF4-FFF2-40B4-BE49-F238E27FC236}">
                <a16:creationId xmlns:a16="http://schemas.microsoft.com/office/drawing/2014/main" id="{A6EFD6F9-FCB1-3648-9F56-BF5043A40D01}"/>
              </a:ext>
            </a:extLst>
          </p:cNvPr>
          <p:cNvGrpSpPr/>
          <p:nvPr/>
        </p:nvGrpSpPr>
        <p:grpSpPr>
          <a:xfrm>
            <a:off x="4001802" y="13877529"/>
            <a:ext cx="1247702" cy="1041975"/>
            <a:chOff x="5007743" y="2599930"/>
            <a:chExt cx="1207912" cy="1038578"/>
          </a:xfrm>
        </p:grpSpPr>
        <p:sp>
          <p:nvSpPr>
            <p:cNvPr id="79" name="Rectangle 78">
              <a:extLst>
                <a:ext uri="{FF2B5EF4-FFF2-40B4-BE49-F238E27FC236}">
                  <a16:creationId xmlns:a16="http://schemas.microsoft.com/office/drawing/2014/main" id="{20D17877-1A14-BF4A-BEAC-D231F3AA4CA4}"/>
                </a:ext>
              </a:extLst>
            </p:cNvPr>
            <p:cNvSpPr/>
            <p:nvPr/>
          </p:nvSpPr>
          <p:spPr>
            <a:xfrm>
              <a:off x="5611699" y="3119219"/>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0935FAA-60E0-9846-B9D6-9DFDB37C89A2}"/>
                </a:ext>
              </a:extLst>
            </p:cNvPr>
            <p:cNvSpPr/>
            <p:nvPr/>
          </p:nvSpPr>
          <p:spPr>
            <a:xfrm>
              <a:off x="5007743" y="2599930"/>
              <a:ext cx="603956" cy="5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BD27019D-8A7C-AB4C-A89D-2BF16E1D74B9}"/>
              </a:ext>
            </a:extLst>
          </p:cNvPr>
          <p:cNvGrpSpPr/>
          <p:nvPr/>
        </p:nvGrpSpPr>
        <p:grpSpPr>
          <a:xfrm>
            <a:off x="11173602" y="8510914"/>
            <a:ext cx="2645039" cy="1126975"/>
            <a:chOff x="8408100" y="2422348"/>
            <a:chExt cx="2645039" cy="1126975"/>
          </a:xfrm>
        </p:grpSpPr>
        <p:grpSp>
          <p:nvGrpSpPr>
            <p:cNvPr id="71" name="Group 70">
              <a:extLst>
                <a:ext uri="{FF2B5EF4-FFF2-40B4-BE49-F238E27FC236}">
                  <a16:creationId xmlns:a16="http://schemas.microsoft.com/office/drawing/2014/main" id="{8BDC5F1E-BA2B-EC47-99CE-5862CB5F9A6F}"/>
                </a:ext>
              </a:extLst>
            </p:cNvPr>
            <p:cNvGrpSpPr/>
            <p:nvPr/>
          </p:nvGrpSpPr>
          <p:grpSpPr>
            <a:xfrm>
              <a:off x="9311556" y="2445832"/>
              <a:ext cx="1518089" cy="1037554"/>
              <a:chOff x="5007743" y="2599930"/>
              <a:chExt cx="1207912" cy="1038578"/>
            </a:xfrm>
          </p:grpSpPr>
          <p:sp>
            <p:nvSpPr>
              <p:cNvPr id="72" name="Rectangle 71">
                <a:extLst>
                  <a:ext uri="{FF2B5EF4-FFF2-40B4-BE49-F238E27FC236}">
                    <a16:creationId xmlns:a16="http://schemas.microsoft.com/office/drawing/2014/main" id="{122C686E-9539-AE4B-B495-5ECBB1262C81}"/>
                  </a:ext>
                </a:extLst>
              </p:cNvPr>
              <p:cNvSpPr/>
              <p:nvPr/>
            </p:nvSpPr>
            <p:spPr>
              <a:xfrm>
                <a:off x="5611699" y="3119219"/>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F896CF3-8628-A342-B9A5-64A772C183CF}"/>
                  </a:ext>
                </a:extLst>
              </p:cNvPr>
              <p:cNvSpPr/>
              <p:nvPr/>
            </p:nvSpPr>
            <p:spPr>
              <a:xfrm>
                <a:off x="5007743" y="2599930"/>
                <a:ext cx="603956" cy="51928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3AEF2498-8CCA-CB4D-8591-9DD6F3136CCA}"/>
                    </a:ext>
                  </a:extLst>
                </p:cNvPr>
                <p:cNvSpPr/>
                <p:nvPr/>
              </p:nvSpPr>
              <p:spPr>
                <a:xfrm>
                  <a:off x="8408100" y="2422348"/>
                  <a:ext cx="2645039" cy="11269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𝑋𝑍</m:t>
                        </m:r>
                        <m:r>
                          <a:rPr lang="en-US" i="0">
                            <a:latin typeface="Cambria Math" panose="02040503050406030204" pitchFamily="18" charset="0"/>
                          </a:rPr>
                          <m:t>=</m:t>
                        </m:r>
                        <m:d>
                          <m:dPr>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e/>
                                <m:e>
                                  <m:r>
                                    <a:rPr lang="en-US" i="0">
                                      <a:latin typeface="Cambria Math" panose="02040503050406030204" pitchFamily="18" charset="0"/>
                                    </a:rPr>
                                    <m:t>1</m:t>
                                  </m:r>
                                </m:e>
                                <m:e/>
                              </m:mr>
                              <m:mr>
                                <m:e/>
                                <m:e/>
                                <m:e/>
                                <m:e>
                                  <m:r>
                                    <a:rPr lang="en-US" i="0">
                                      <a:latin typeface="Cambria Math" panose="02040503050406030204" pitchFamily="18" charset="0"/>
                                    </a:rPr>
                                    <m:t>−1</m:t>
                                  </m:r>
                                </m:e>
                              </m:mr>
                              <m:mr>
                                <m:e>
                                  <m:r>
                                    <a:rPr lang="en-US" i="0">
                                      <a:latin typeface="Cambria Math" panose="02040503050406030204" pitchFamily="18" charset="0"/>
                                    </a:rPr>
                                    <m:t>1</m:t>
                                  </m:r>
                                </m:e>
                                <m:e/>
                                <m:e/>
                                <m:e/>
                              </m:mr>
                              <m:mr>
                                <m:e/>
                                <m:e>
                                  <m:r>
                                    <a:rPr lang="en-US" b="0" i="1" smtClean="0">
                                      <a:latin typeface="Cambria Math" panose="02040503050406030204" pitchFamily="18" charset="0"/>
                                    </a:rPr>
                                    <m:t>1</m:t>
                                  </m:r>
                                </m:e>
                                <m:e/>
                                <m:e/>
                              </m:mr>
                            </m:m>
                          </m:e>
                        </m:d>
                      </m:oMath>
                    </m:oMathPara>
                  </a14:m>
                  <a:endParaRPr lang="en-US" dirty="0"/>
                </a:p>
              </p:txBody>
            </p:sp>
          </mc:Choice>
          <mc:Fallback xmlns="">
            <p:sp>
              <p:nvSpPr>
                <p:cNvPr id="123" name="Rectangle 122">
                  <a:extLst>
                    <a:ext uri="{FF2B5EF4-FFF2-40B4-BE49-F238E27FC236}">
                      <a16:creationId xmlns:a16="http://schemas.microsoft.com/office/drawing/2014/main" id="{3AEF2498-8CCA-CB4D-8591-9DD6F3136CCA}"/>
                    </a:ext>
                  </a:extLst>
                </p:cNvPr>
                <p:cNvSpPr>
                  <a:spLocks noRot="1" noChangeAspect="1" noMove="1" noResize="1" noEditPoints="1" noAdjustHandles="1" noChangeArrowheads="1" noChangeShapeType="1" noTextEdit="1"/>
                </p:cNvSpPr>
                <p:nvPr/>
              </p:nvSpPr>
              <p:spPr>
                <a:xfrm>
                  <a:off x="8408100" y="2422348"/>
                  <a:ext cx="2645039" cy="1126975"/>
                </a:xfrm>
                <a:prstGeom prst="rect">
                  <a:avLst/>
                </a:prstGeom>
                <a:blipFill>
                  <a:blip r:embed="rId17"/>
                  <a:stretch>
                    <a:fillRect b="-8989"/>
                  </a:stretch>
                </a:blipFill>
              </p:spPr>
              <p:txBody>
                <a:bodyPr/>
                <a:lstStyle/>
                <a:p>
                  <a:r>
                    <a:rPr lang="en-US">
                      <a:noFill/>
                    </a:rPr>
                    <a:t> </a:t>
                  </a:r>
                </a:p>
              </p:txBody>
            </p:sp>
          </mc:Fallback>
        </mc:AlternateContent>
      </p:grpSp>
      <p:pic>
        <p:nvPicPr>
          <p:cNvPr id="3" name="Picture 2">
            <a:extLst>
              <a:ext uri="{FF2B5EF4-FFF2-40B4-BE49-F238E27FC236}">
                <a16:creationId xmlns:a16="http://schemas.microsoft.com/office/drawing/2014/main" id="{B591EF7B-2B93-3146-A105-DE7A6EFA7297}"/>
              </a:ext>
            </a:extLst>
          </p:cNvPr>
          <p:cNvPicPr>
            <a:picLocks noChangeAspect="1"/>
          </p:cNvPicPr>
          <p:nvPr/>
        </p:nvPicPr>
        <p:blipFill>
          <a:blip r:embed="rId18"/>
          <a:stretch>
            <a:fillRect/>
          </a:stretch>
        </p:blipFill>
        <p:spPr>
          <a:xfrm>
            <a:off x="816727" y="1127564"/>
            <a:ext cx="10558546" cy="5394126"/>
          </a:xfrm>
          <a:prstGeom prst="rect">
            <a:avLst/>
          </a:prstGeom>
        </p:spPr>
      </p:pic>
    </p:spTree>
    <p:extLst>
      <p:ext uri="{BB962C8B-B14F-4D97-AF65-F5344CB8AC3E}">
        <p14:creationId xmlns:p14="http://schemas.microsoft.com/office/powerpoint/2010/main" val="1213182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4E6E-BEF5-8946-9AE9-E4B43B4819DA}"/>
              </a:ext>
            </a:extLst>
          </p:cNvPr>
          <p:cNvSpPr>
            <a:spLocks noGrp="1"/>
          </p:cNvSpPr>
          <p:nvPr>
            <p:ph type="title"/>
          </p:nvPr>
        </p:nvSpPr>
        <p:spPr/>
        <p:txBody>
          <a:bodyPr/>
          <a:lstStyle/>
          <a:p>
            <a:r>
              <a:rPr lang="en-US" dirty="0"/>
              <a:t>General case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899EF9-1664-204B-A6CD-E8DC68BB8853}"/>
                  </a:ext>
                </a:extLst>
              </p:cNvPr>
              <p:cNvSpPr>
                <a:spLocks noGrp="1"/>
              </p:cNvSpPr>
              <p:nvPr>
                <p:ph idx="1"/>
              </p:nvPr>
            </p:nvSpPr>
            <p:spPr>
              <a:xfrm>
                <a:off x="838200" y="830949"/>
                <a:ext cx="10515600" cy="4351338"/>
              </a:xfrm>
            </p:spPr>
            <p:txBody>
              <a:bodyPr/>
              <a:lstStyle/>
              <a:p>
                <a:r>
                  <a:rPr lang="en-US" dirty="0"/>
                  <a:t> Prescription  for  N  where N=2</a:t>
                </a:r>
                <a:r>
                  <a:rPr lang="en-US" baseline="30000" dirty="0"/>
                  <a:t>Nq</a:t>
                </a:r>
                <a:r>
                  <a:rPr lang="en-US" dirty="0"/>
                  <a:t>: </a:t>
                </a:r>
              </a:p>
              <a:p>
                <a:pPr marL="0" indent="0">
                  <a:buNone/>
                </a:pPr>
                <a:r>
                  <a:rPr lang="en-US" dirty="0"/>
                  <a:t>                                </a:t>
                </a:r>
                <a14:m>
                  <m:oMath xmlns:m="http://schemas.openxmlformats.org/officeDocument/2006/math">
                    <m:r>
                      <a:rPr lang="en-US" i="1">
                        <a:latin typeface="Cambria Math" panose="02040503050406030204" pitchFamily="18" charset="0"/>
                      </a:rPr>
                      <m:t>𝐻</m:t>
                    </m:r>
                    <m:r>
                      <a:rPr lang="en-US" i="1">
                        <a:latin typeface="Cambria Math" panose="02040503050406030204" pitchFamily="18" charset="0"/>
                      </a:rPr>
                      <m:t>= </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 </m:t>
                        </m:r>
                      </m:sub>
                      <m:sup>
                        <m:r>
                          <a:rPr lang="en-US" i="1">
                            <a:latin typeface="Cambria Math" panose="02040503050406030204" pitchFamily="18" charset="0"/>
                          </a:rPr>
                          <m:t> </m:t>
                        </m:r>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𝑃</m:t>
                                </m:r>
                              </m:e>
                            </m:acc>
                          </m:e>
                          <m:sub>
                            <m:r>
                              <a:rPr lang="en-US" i="1">
                                <a:latin typeface="Cambria Math" panose="02040503050406030204" pitchFamily="18" charset="0"/>
                              </a:rPr>
                              <m:t>𝑘</m:t>
                            </m:r>
                          </m:sub>
                        </m:sSub>
                      </m:e>
                    </m:nary>
                  </m:oMath>
                </a14:m>
                <a:r>
                  <a:rPr lang="en-US" dirty="0">
                    <a:effectLst/>
                  </a:rPr>
                  <a:t> </a:t>
                </a:r>
              </a:p>
              <a:p>
                <a:pPr marL="0" indent="0">
                  <a:buNone/>
                </a:pPr>
                <a:r>
                  <a:rPr lang="en-US" dirty="0"/>
                  <a:t>   where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𝑃</m:t>
                            </m:r>
                          </m:e>
                        </m:acc>
                      </m:e>
                      <m:sub>
                        <m:r>
                          <a:rPr lang="en-US" i="1">
                            <a:latin typeface="Cambria Math" panose="02040503050406030204" pitchFamily="18" charset="0"/>
                          </a:rPr>
                          <m:t>𝑘</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𝑁𝑞</m:t>
                        </m:r>
                      </m:sup>
                    </m:sSup>
                  </m:oMath>
                </a14:m>
                <a:r>
                  <a:rPr lang="en-US" dirty="0">
                    <a:effectLst/>
                  </a:rPr>
                  <a:t>   </a:t>
                </a:r>
              </a:p>
              <a:p>
                <a:pPr marL="0" indent="0">
                  <a:buNone/>
                </a:pPr>
                <a:r>
                  <a:rPr lang="en-US" dirty="0"/>
                  <a:t>   </a:t>
                </a:r>
                <a:r>
                  <a:rPr lang="en-US" dirty="0">
                    <a:effectLst/>
                  </a:rPr>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𝑇𝑟</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𝑃</m:t>
                            </m:r>
                          </m:e>
                        </m:acc>
                      </m:e>
                      <m:sub>
                        <m:r>
                          <a:rPr lang="en-US" i="1">
                            <a:latin typeface="Cambria Math" panose="02040503050406030204" pitchFamily="18" charset="0"/>
                          </a:rPr>
                          <m:t>𝑘</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𝑁𝑞</m:t>
                        </m:r>
                      </m:sup>
                    </m:sSup>
                  </m:oMath>
                </a14:m>
                <a:r>
                  <a:rPr lang="en-US" dirty="0">
                    <a:effectLst/>
                  </a:rPr>
                  <a:t>  </a:t>
                </a:r>
              </a:p>
              <a:p>
                <a:pPr marL="0" indent="0">
                  <a:buNone/>
                </a:pPr>
                <a:r>
                  <a:rPr lang="en-US" dirty="0"/>
                  <a:t>  orthogonality:      </a:t>
                </a:r>
                <a14:m>
                  <m:oMath xmlns:m="http://schemas.openxmlformats.org/officeDocument/2006/math">
                    <m:r>
                      <a:rPr lang="en-US" i="1">
                        <a:latin typeface="Cambria Math" panose="02040503050406030204" pitchFamily="18" charset="0"/>
                      </a:rPr>
                      <m:t>𝑇𝑟</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𝑃</m:t>
                            </m:r>
                          </m:e>
                        </m:acc>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𝑃</m:t>
                            </m:r>
                          </m:e>
                        </m:acc>
                      </m:e>
                      <m:sub>
                        <m:r>
                          <a:rPr lang="en-US" b="0" i="1" smtClean="0">
                            <a:latin typeface="Cambria Math" panose="02040503050406030204" pitchFamily="18" charset="0"/>
                          </a:rPr>
                          <m:t>𝑙</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𝑁𝑞</m:t>
                        </m:r>
                      </m:sup>
                    </m:sSup>
                  </m:oMath>
                </a14:m>
                <a:r>
                  <a:rPr lang="en-US" dirty="0"/>
                  <a:t> =</a:t>
                </a:r>
                <a:r>
                  <a:rPr lang="en-US" dirty="0" err="1">
                    <a:latin typeface="Symbol" pitchFamily="2" charset="2"/>
                  </a:rPr>
                  <a:t>d</a:t>
                </a:r>
                <a:r>
                  <a:rPr lang="en-US" baseline="-25000" dirty="0" err="1"/>
                  <a:t>k,l</a:t>
                </a:r>
                <a:r>
                  <a:rPr lang="en-US" dirty="0"/>
                  <a:t>  </a:t>
                </a:r>
                <a:endParaRPr lang="en-US" dirty="0">
                  <a:effectLst/>
                </a:endParaRPr>
              </a:p>
              <a:p>
                <a:r>
                  <a:rPr lang="en-US" dirty="0"/>
                  <a:t>Some properties</a:t>
                </a:r>
              </a:p>
              <a:p>
                <a:pPr marL="0" indent="0">
                  <a:buNone/>
                </a:pPr>
                <a:r>
                  <a:rPr lang="en-US" dirty="0"/>
                  <a:t>   - for diagonal matrices  X,Y don’t  contribute, only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𝑍</m:t>
                        </m:r>
                        <m:r>
                          <a:rPr lang="en-US" i="1">
                            <a:latin typeface="Cambria Math" panose="02040503050406030204" pitchFamily="18" charset="0"/>
                          </a:rPr>
                          <m:t>}</m:t>
                        </m:r>
                      </m:e>
                      <m:sup>
                        <m:r>
                          <a:rPr lang="en-US" i="1">
                            <a:latin typeface="Cambria Math" panose="02040503050406030204" pitchFamily="18" charset="0"/>
                          </a:rPr>
                          <m:t>⊗</m:t>
                        </m:r>
                        <m:r>
                          <a:rPr lang="en-US" i="1">
                            <a:latin typeface="Cambria Math" panose="02040503050406030204" pitchFamily="18" charset="0"/>
                          </a:rPr>
                          <m:t>𝑁𝑞</m:t>
                        </m:r>
                      </m:sup>
                    </m:sSup>
                  </m:oMath>
                </a14:m>
                <a:r>
                  <a:rPr lang="en-US" dirty="0"/>
                  <a:t>  suffice</a:t>
                </a:r>
              </a:p>
              <a:p>
                <a:pPr marL="0" indent="0">
                  <a:buNone/>
                </a:pPr>
                <a:r>
                  <a:rPr lang="en-US" dirty="0"/>
                  <a:t>   - for H real symmetric    only even ‘powers’ of Y  strings appear:</a:t>
                </a:r>
              </a:p>
              <a:p>
                <a:pPr marL="0" indent="0">
                  <a:buNone/>
                </a:pPr>
                <a:r>
                  <a:rPr lang="en-US" dirty="0"/>
                  <a:t>       example  for Nq=4 :   IXYY, XYZY,  YYIZ,  YYYY, </a:t>
                </a:r>
                <a:r>
                  <a:rPr lang="en-US" dirty="0" err="1"/>
                  <a:t>etc</a:t>
                </a:r>
                <a:endParaRPr lang="en-US" dirty="0"/>
              </a:p>
            </p:txBody>
          </p:sp>
        </mc:Choice>
        <mc:Fallback xmlns="">
          <p:sp>
            <p:nvSpPr>
              <p:cNvPr id="3" name="Content Placeholder 2">
                <a:extLst>
                  <a:ext uri="{FF2B5EF4-FFF2-40B4-BE49-F238E27FC236}">
                    <a16:creationId xmlns:a16="http://schemas.microsoft.com/office/drawing/2014/main" id="{6D899EF9-1664-204B-A6CD-E8DC68BB8853}"/>
                  </a:ext>
                </a:extLst>
              </p:cNvPr>
              <p:cNvSpPr>
                <a:spLocks noGrp="1" noRot="1" noChangeAspect="1" noMove="1" noResize="1" noEditPoints="1" noAdjustHandles="1" noChangeArrowheads="1" noChangeShapeType="1" noTextEdit="1"/>
              </p:cNvSpPr>
              <p:nvPr>
                <p:ph idx="1"/>
              </p:nvPr>
            </p:nvSpPr>
            <p:spPr>
              <a:xfrm>
                <a:off x="838200" y="830949"/>
                <a:ext cx="10515600" cy="4351338"/>
              </a:xfrm>
              <a:blipFill>
                <a:blip r:embed="rId2"/>
                <a:stretch>
                  <a:fillRect l="-1208" r="-966" b="-33528"/>
                </a:stretch>
              </a:blipFill>
            </p:spPr>
            <p:txBody>
              <a:bodyPr/>
              <a:lstStyle/>
              <a:p>
                <a:r>
                  <a:rPr lang="en-US">
                    <a:noFill/>
                  </a:rPr>
                  <a:t> </a:t>
                </a:r>
              </a:p>
            </p:txBody>
          </p:sp>
        </mc:Fallback>
      </mc:AlternateContent>
    </p:spTree>
    <p:extLst>
      <p:ext uri="{BB962C8B-B14F-4D97-AF65-F5344CB8AC3E}">
        <p14:creationId xmlns:p14="http://schemas.microsoft.com/office/powerpoint/2010/main" val="231529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327B-CE43-EA4E-9269-6C358832B2CC}"/>
              </a:ext>
            </a:extLst>
          </p:cNvPr>
          <p:cNvSpPr>
            <a:spLocks noGrp="1"/>
          </p:cNvSpPr>
          <p:nvPr>
            <p:ph type="title"/>
          </p:nvPr>
        </p:nvSpPr>
        <p:spPr/>
        <p:txBody>
          <a:bodyPr/>
          <a:lstStyle/>
          <a:p>
            <a:r>
              <a:rPr lang="en-US" dirty="0"/>
              <a:t>Examples</a:t>
            </a:r>
          </a:p>
        </p:txBody>
      </p:sp>
      <p:pic>
        <p:nvPicPr>
          <p:cNvPr id="4" name="Picture 3">
            <a:extLst>
              <a:ext uri="{FF2B5EF4-FFF2-40B4-BE49-F238E27FC236}">
                <a16:creationId xmlns:a16="http://schemas.microsoft.com/office/drawing/2014/main" id="{7D01DACF-635B-F244-803B-C65ADA747E9F}"/>
              </a:ext>
            </a:extLst>
          </p:cNvPr>
          <p:cNvPicPr>
            <a:picLocks noChangeAspect="1"/>
          </p:cNvPicPr>
          <p:nvPr/>
        </p:nvPicPr>
        <p:blipFill>
          <a:blip r:embed="rId2"/>
          <a:stretch>
            <a:fillRect/>
          </a:stretch>
        </p:blipFill>
        <p:spPr>
          <a:xfrm>
            <a:off x="1162186" y="4196279"/>
            <a:ext cx="3166727" cy="2387434"/>
          </a:xfrm>
          <a:prstGeom prst="rect">
            <a:avLst/>
          </a:prstGeom>
        </p:spPr>
      </p:pic>
      <p:sp>
        <p:nvSpPr>
          <p:cNvPr id="5" name="TextBox 4">
            <a:extLst>
              <a:ext uri="{FF2B5EF4-FFF2-40B4-BE49-F238E27FC236}">
                <a16:creationId xmlns:a16="http://schemas.microsoft.com/office/drawing/2014/main" id="{84E533DB-787A-F048-8C7E-61CB54B3B2ED}"/>
              </a:ext>
            </a:extLst>
          </p:cNvPr>
          <p:cNvSpPr txBox="1"/>
          <p:nvPr/>
        </p:nvSpPr>
        <p:spPr>
          <a:xfrm>
            <a:off x="1297206" y="1542038"/>
            <a:ext cx="4613186" cy="1477328"/>
          </a:xfrm>
          <a:prstGeom prst="rect">
            <a:avLst/>
          </a:prstGeom>
          <a:noFill/>
        </p:spPr>
        <p:txBody>
          <a:bodyPr wrap="none" rtlCol="0">
            <a:spAutoFit/>
          </a:bodyPr>
          <a:lstStyle/>
          <a:p>
            <a:r>
              <a:rPr lang="en-US" dirty="0"/>
              <a:t>-    Harmonic oscillator  1D</a:t>
            </a:r>
          </a:p>
          <a:p>
            <a:pPr marL="285750" indent="-285750">
              <a:buFontTx/>
              <a:buChar char="-"/>
            </a:pPr>
            <a:r>
              <a:rPr lang="en-US" dirty="0"/>
              <a:t>Real space discretization,  128 mesh points</a:t>
            </a:r>
          </a:p>
          <a:p>
            <a:pPr marL="285750" indent="-285750">
              <a:buFontTx/>
              <a:buChar char="-"/>
            </a:pPr>
            <a:r>
              <a:rPr lang="en-US" dirty="0"/>
              <a:t>Hamiltonian matrix: 16,384 matrix elements</a:t>
            </a:r>
          </a:p>
          <a:p>
            <a:pPr marL="285750" indent="-285750">
              <a:buFontTx/>
              <a:buChar char="-"/>
            </a:pPr>
            <a:r>
              <a:rPr lang="en-US" dirty="0"/>
              <a:t>7 qubits</a:t>
            </a:r>
          </a:p>
          <a:p>
            <a:pPr marL="285750" indent="-285750">
              <a:buFontTx/>
              <a:buChar char="-"/>
            </a:pPr>
            <a:r>
              <a:rPr lang="en-US" dirty="0"/>
              <a:t>~300 Pauli terms,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AC2D46-E019-0949-9709-CD1C345A72E6}"/>
                  </a:ext>
                </a:extLst>
              </p:cNvPr>
              <p:cNvSpPr txBox="1"/>
              <p:nvPr/>
            </p:nvSpPr>
            <p:spPr>
              <a:xfrm>
                <a:off x="1515583" y="2966630"/>
                <a:ext cx="2850204" cy="924740"/>
              </a:xfrm>
              <a:prstGeom prst="rect">
                <a:avLst/>
              </a:prstGeom>
              <a:noFill/>
            </p:spPr>
            <p:txBody>
              <a:bodyPr wrap="none" rtlCol="0">
                <a:spAutoFit/>
              </a:bodyPr>
              <a:lstStyle/>
              <a:p>
                <a:r>
                  <a:rPr lang="en-US" sz="1200" dirty="0"/>
                  <a:t> </a:t>
                </a:r>
                <a14:m>
                  <m:oMath xmlns:m="http://schemas.openxmlformats.org/officeDocument/2006/math">
                    <m:r>
                      <m:rPr>
                        <m:sty m:val="p"/>
                      </m:rPr>
                      <a:rPr lang="en-US" sz="1200" b="0" i="0" smtClean="0">
                        <a:latin typeface="Cambria Math" panose="02040503050406030204" pitchFamily="18" charset="0"/>
                      </a:rPr>
                      <m:t>H</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𝑖</m:t>
                        </m:r>
                        <m:r>
                          <a:rPr lang="en-US" sz="1200" b="0" i="0" smtClean="0">
                            <a:latin typeface="Cambria Math" panose="02040503050406030204" pitchFamily="18" charset="0"/>
                          </a:rPr>
                          <m:t>,</m:t>
                        </m:r>
                        <m:r>
                          <m:rPr>
                            <m:sty m:val="p"/>
                          </m:rPr>
                          <a:rPr lang="en-US" sz="1200" b="0" i="0" smtClean="0">
                            <a:latin typeface="Cambria Math" panose="02040503050406030204" pitchFamily="18" charset="0"/>
                          </a:rPr>
                          <m:t>j</m:t>
                        </m:r>
                      </m:e>
                    </m:d>
                    <m:r>
                      <a:rPr lang="en-US" sz="1200" b="0" i="0" smtClean="0">
                        <a:latin typeface="Cambria Math" panose="02040503050406030204" pitchFamily="18" charset="0"/>
                      </a:rPr>
                      <m:t>=</m:t>
                    </m:r>
                    <m:d>
                      <m:dPr>
                        <m:begChr m:val="{"/>
                        <m:endChr m:val=""/>
                        <m:ctrlPr>
                          <a:rPr lang="en-US" sz="1200" i="1" smtClean="0">
                            <a:latin typeface="Cambria Math" panose="02040503050406030204" pitchFamily="18" charset="0"/>
                          </a:rPr>
                        </m:ctrlPr>
                      </m:dPr>
                      <m:e>
                        <m:eqArr>
                          <m:eqArrPr>
                            <m:ctrlPr>
                              <a:rPr lang="en-US" sz="1200" i="1" smtClean="0">
                                <a:latin typeface="Cambria Math" panose="02040503050406030204" pitchFamily="18" charset="0"/>
                              </a:rPr>
                            </m:ctrlPr>
                          </m:eqArrPr>
                          <m:e>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𝑚</m:t>
                                </m:r>
                                <m:r>
                                  <m:rPr>
                                    <m:sty m:val="p"/>
                                  </m:rPr>
                                  <a:rPr lang="el-GR" sz="1200" b="0" i="1" smtClean="0">
                                    <a:latin typeface="Cambria Math" panose="02040503050406030204" pitchFamily="18" charset="0"/>
                                    <a:ea typeface="Cambria Math" panose="02040503050406030204" pitchFamily="18" charset="0"/>
                                  </a:rPr>
                                  <m:t>Δ</m:t>
                                </m:r>
                                <m:sSup>
                                  <m:sSupPr>
                                    <m:ctrlPr>
                                      <a:rPr lang="el-GR"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𝑥</m:t>
                                    </m:r>
                                  </m:e>
                                  <m:sup>
                                    <m:r>
                                      <a:rPr lang="en-US" sz="1200" b="0" i="1" smtClean="0">
                                        <a:latin typeface="Cambria Math" panose="02040503050406030204" pitchFamily="18" charset="0"/>
                                        <a:ea typeface="Cambria Math" panose="02040503050406030204" pitchFamily="18" charset="0"/>
                                      </a:rPr>
                                      <m:t>2</m:t>
                                    </m:r>
                                  </m:sup>
                                </m:sSup>
                              </m:den>
                            </m:f>
                            <m:r>
                              <a:rPr lang="en-US" sz="1200" b="0" i="1" smtClean="0">
                                <a:latin typeface="Cambria Math" panose="02040503050406030204" pitchFamily="18" charset="0"/>
                              </a:rPr>
                              <m:t>+</m:t>
                            </m:r>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e>
                            </m:d>
                            <m:r>
                              <a:rPr lang="en-US" sz="1200" b="0" i="1" smtClean="0">
                                <a:latin typeface="Cambria Math" panose="02040503050406030204" pitchFamily="18" charset="0"/>
                              </a:rPr>
                              <m:t>,  </m:t>
                            </m:r>
                            <m:r>
                              <m:rPr>
                                <m:nor/>
                              </m:rPr>
                              <a:rPr lang="en-US" sz="1200" b="0" i="0" smtClean="0">
                                <a:latin typeface="Cambria Math" panose="02040503050406030204" pitchFamily="18" charset="0"/>
                              </a:rPr>
                              <m:t>  </m:t>
                            </m:r>
                            <m:r>
                              <m:rPr>
                                <m:nor/>
                              </m:rPr>
                              <a:rPr lang="en-US" sz="1200" b="0" i="0" smtClean="0">
                                <a:latin typeface="Cambria Math" panose="02040503050406030204" pitchFamily="18" charset="0"/>
                              </a:rPr>
                              <m:t>for</m:t>
                            </m:r>
                            <m:r>
                              <m:rPr>
                                <m:nor/>
                              </m:rPr>
                              <a:rPr lang="en-US" sz="1200" b="0" i="0" smtClean="0">
                                <a:latin typeface="Cambria Math" panose="02040503050406030204" pitchFamily="18" charset="0"/>
                              </a:rPr>
                              <m:t> </m:t>
                            </m:r>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           </m:t>
                            </m:r>
                          </m:e>
                          <m:e>
                            <m:f>
                              <m:fPr>
                                <m:ctrlPr>
                                  <a:rPr lang="en-US" sz="1200" i="1">
                                    <a:latin typeface="Cambria Math" panose="02040503050406030204" pitchFamily="18" charset="0"/>
                                  </a:rPr>
                                </m:ctrlPr>
                              </m:fPr>
                              <m:num>
                                <m:r>
                                  <a:rPr lang="en-US" sz="1200" b="0" i="1" smtClean="0">
                                    <a:latin typeface="Cambria Math" panose="02040503050406030204" pitchFamily="18" charset="0"/>
                                  </a:rPr>
                                  <m:t>−</m:t>
                                </m:r>
                                <m:r>
                                  <a:rPr lang="en-US" sz="1200" i="1">
                                    <a:latin typeface="Cambria Math" panose="02040503050406030204" pitchFamily="18" charset="0"/>
                                  </a:rPr>
                                  <m:t>1</m:t>
                                </m:r>
                              </m:num>
                              <m:den>
                                <m:r>
                                  <a:rPr lang="en-US" sz="1200" b="0" i="1" smtClean="0">
                                    <a:latin typeface="Cambria Math" panose="02040503050406030204" pitchFamily="18" charset="0"/>
                                  </a:rPr>
                                  <m:t>2</m:t>
                                </m:r>
                                <m:r>
                                  <a:rPr lang="en-US" sz="1200" i="1">
                                    <a:latin typeface="Cambria Math" panose="02040503050406030204" pitchFamily="18" charset="0"/>
                                  </a:rPr>
                                  <m:t>𝑚</m:t>
                                </m:r>
                                <m:r>
                                  <m:rPr>
                                    <m:sty m:val="p"/>
                                  </m:rPr>
                                  <a:rPr lang="el-GR" sz="1200" i="1">
                                    <a:latin typeface="Cambria Math" panose="02040503050406030204" pitchFamily="18" charset="0"/>
                                    <a:ea typeface="Cambria Math" panose="02040503050406030204" pitchFamily="18" charset="0"/>
                                  </a:rPr>
                                  <m:t>Δ</m:t>
                                </m:r>
                                <m:sSup>
                                  <m:sSupPr>
                                    <m:ctrlPr>
                                      <a:rPr lang="el-GR"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𝑥</m:t>
                                    </m:r>
                                  </m:e>
                                  <m:sup>
                                    <m:r>
                                      <a:rPr lang="en-US" sz="1200" i="1">
                                        <a:latin typeface="Cambria Math" panose="02040503050406030204" pitchFamily="18" charset="0"/>
                                        <a:ea typeface="Cambria Math" panose="02040503050406030204" pitchFamily="18" charset="0"/>
                                      </a:rPr>
                                      <m:t>2</m:t>
                                    </m:r>
                                  </m:sup>
                                </m:sSup>
                              </m:den>
                            </m:f>
                            <m:r>
                              <a:rPr lang="en-US" sz="1200" b="0" i="1" smtClean="0">
                                <a:latin typeface="Cambria Math" panose="02040503050406030204" pitchFamily="18" charset="0"/>
                                <a:ea typeface="Cambria Math" panose="02040503050406030204" pitchFamily="18" charset="0"/>
                              </a:rPr>
                              <m:t>,</m:t>
                            </m:r>
                            <m:r>
                              <m:rPr>
                                <m:nor/>
                              </m:rPr>
                              <a:rPr lang="en-US" sz="1200" b="0" i="0" smtClean="0">
                                <a:latin typeface="Cambria Math" panose="02040503050406030204" pitchFamily="18" charset="0"/>
                                <a:ea typeface="Cambria Math" panose="02040503050406030204" pitchFamily="18" charset="0"/>
                              </a:rPr>
                              <m:t>               </m:t>
                            </m:r>
                            <m:r>
                              <m:rPr>
                                <m:nor/>
                              </m:rPr>
                              <a:rPr lang="en-US" sz="1200" b="0" i="0" smtClean="0">
                                <a:latin typeface="Cambria Math" panose="02040503050406030204" pitchFamily="18" charset="0"/>
                                <a:ea typeface="Cambria Math" panose="02040503050406030204" pitchFamily="18" charset="0"/>
                              </a:rPr>
                              <m:t>for</m:t>
                            </m:r>
                            <m:r>
                              <m:rPr>
                                <m:nor/>
                              </m:rPr>
                              <a:rPr lang="en-US" sz="1200" b="0" i="0"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𝑖</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𝑗</m:t>
                            </m:r>
                            <m:r>
                              <a:rPr lang="en-US" sz="1200" b="0" i="1" smtClean="0">
                                <a:latin typeface="Cambria Math" panose="02040503050406030204" pitchFamily="18" charset="0"/>
                                <a:ea typeface="Cambria Math" panose="02040503050406030204" pitchFamily="18" charset="0"/>
                              </a:rPr>
                              <m:t>|=1</m:t>
                            </m:r>
                          </m:e>
                          <m:e>
                            <m:r>
                              <a:rPr lang="en-US" sz="1200" b="0" i="1" smtClean="0">
                                <a:latin typeface="Cambria Math" panose="02040503050406030204" pitchFamily="18" charset="0"/>
                              </a:rPr>
                              <m:t>0</m:t>
                            </m:r>
                            <m:r>
                              <a:rPr lang="en-US" sz="1200" i="1">
                                <a:latin typeface="Cambria Math" panose="02040503050406030204" pitchFamily="18" charset="0"/>
                                <a:ea typeface="Cambria Math" panose="02040503050406030204" pitchFamily="18" charset="0"/>
                              </a:rPr>
                              <m:t>,</m:t>
                            </m:r>
                            <m:r>
                              <m:rPr>
                                <m:nor/>
                              </m:rPr>
                              <a:rPr lang="en-US" sz="1200">
                                <a:latin typeface="Cambria Math" panose="02040503050406030204" pitchFamily="18" charset="0"/>
                                <a:ea typeface="Cambria Math" panose="02040503050406030204" pitchFamily="18" charset="0"/>
                              </a:rPr>
                              <m:t>    </m:t>
                            </m:r>
                            <m:r>
                              <m:rPr>
                                <m:nor/>
                              </m:rPr>
                              <a:rPr lang="en-US" sz="1200" b="0" i="0" smtClean="0">
                                <a:latin typeface="Cambria Math" panose="02040503050406030204" pitchFamily="18" charset="0"/>
                                <a:ea typeface="Cambria Math" panose="02040503050406030204" pitchFamily="18" charset="0"/>
                              </a:rPr>
                              <m:t>                    </m:t>
                            </m:r>
                            <m:r>
                              <m:rPr>
                                <m:nor/>
                              </m:rPr>
                              <a:rPr lang="en-US" sz="1200">
                                <a:latin typeface="Cambria Math" panose="02040503050406030204" pitchFamily="18" charset="0"/>
                                <a:ea typeface="Cambria Math" panose="02040503050406030204" pitchFamily="18" charset="0"/>
                              </a:rPr>
                              <m:t>for</m:t>
                            </m:r>
                            <m:r>
                              <m:rPr>
                                <m:nor/>
                              </m:rPr>
                              <a:rPr lang="en-US" sz="1200">
                                <a:latin typeface="Cambria Math" panose="02040503050406030204" pitchFamily="18" charset="0"/>
                                <a:ea typeface="Cambria Math" panose="02040503050406030204" pitchFamily="18" charset="0"/>
                              </a:rPr>
                              <m:t> </m:t>
                            </m:r>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𝑗</m:t>
                                </m:r>
                              </m:e>
                            </m:d>
                            <m:r>
                              <a:rPr lang="en-US" sz="1200" b="0" i="1" smtClean="0">
                                <a:latin typeface="Cambria Math" panose="02040503050406030204" pitchFamily="18" charset="0"/>
                                <a:ea typeface="Cambria Math" panose="02040503050406030204" pitchFamily="18" charset="0"/>
                              </a:rPr>
                              <m:t>&gt;</m:t>
                            </m:r>
                            <m:r>
                              <a:rPr lang="en-US" sz="1200" i="1">
                                <a:latin typeface="Cambria Math" panose="02040503050406030204" pitchFamily="18" charset="0"/>
                                <a:ea typeface="Cambria Math" panose="02040503050406030204" pitchFamily="18" charset="0"/>
                              </a:rPr>
                              <m:t>1</m:t>
                            </m:r>
                          </m:e>
                        </m:eqArr>
                      </m:e>
                    </m:d>
                  </m:oMath>
                </a14:m>
                <a:endParaRPr lang="en-US" dirty="0"/>
              </a:p>
            </p:txBody>
          </p:sp>
        </mc:Choice>
        <mc:Fallback xmlns="">
          <p:sp>
            <p:nvSpPr>
              <p:cNvPr id="7" name="TextBox 6">
                <a:extLst>
                  <a:ext uri="{FF2B5EF4-FFF2-40B4-BE49-F238E27FC236}">
                    <a16:creationId xmlns:a16="http://schemas.microsoft.com/office/drawing/2014/main" id="{D6AC2D46-E019-0949-9709-CD1C345A72E6}"/>
                  </a:ext>
                </a:extLst>
              </p:cNvPr>
              <p:cNvSpPr txBox="1">
                <a:spLocks noRot="1" noChangeAspect="1" noMove="1" noResize="1" noEditPoints="1" noAdjustHandles="1" noChangeArrowheads="1" noChangeShapeType="1" noTextEdit="1"/>
              </p:cNvSpPr>
              <p:nvPr/>
            </p:nvSpPr>
            <p:spPr>
              <a:xfrm>
                <a:off x="1515583" y="2966630"/>
                <a:ext cx="2850204" cy="924740"/>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B8E82EF-C600-7344-A765-C87FC3C55335}"/>
              </a:ext>
            </a:extLst>
          </p:cNvPr>
          <p:cNvPicPr>
            <a:picLocks noChangeAspect="1"/>
          </p:cNvPicPr>
          <p:nvPr/>
        </p:nvPicPr>
        <p:blipFill>
          <a:blip r:embed="rId4"/>
          <a:stretch>
            <a:fillRect/>
          </a:stretch>
        </p:blipFill>
        <p:spPr>
          <a:xfrm>
            <a:off x="4395063" y="4252329"/>
            <a:ext cx="2723238" cy="2351888"/>
          </a:xfrm>
          <a:prstGeom prst="rect">
            <a:avLst/>
          </a:prstGeom>
        </p:spPr>
      </p:pic>
      <p:sp>
        <p:nvSpPr>
          <p:cNvPr id="10" name="TextBox 9">
            <a:extLst>
              <a:ext uri="{FF2B5EF4-FFF2-40B4-BE49-F238E27FC236}">
                <a16:creationId xmlns:a16="http://schemas.microsoft.com/office/drawing/2014/main" id="{45C4F3FE-20CD-1E4E-9C80-023458D96C48}"/>
              </a:ext>
            </a:extLst>
          </p:cNvPr>
          <p:cNvSpPr txBox="1"/>
          <p:nvPr/>
        </p:nvSpPr>
        <p:spPr>
          <a:xfrm>
            <a:off x="7719325" y="1080373"/>
            <a:ext cx="2872453" cy="923330"/>
          </a:xfrm>
          <a:prstGeom prst="rect">
            <a:avLst/>
          </a:prstGeom>
          <a:noFill/>
        </p:spPr>
        <p:txBody>
          <a:bodyPr wrap="none" rtlCol="0">
            <a:spAutoFit/>
          </a:bodyPr>
          <a:lstStyle/>
          <a:p>
            <a:pPr marL="285750" indent="-285750">
              <a:buFontTx/>
              <a:buChar char="-"/>
            </a:pPr>
            <a:r>
              <a:rPr lang="en-US" dirty="0"/>
              <a:t>Benzene Hamiltonian:  </a:t>
            </a:r>
          </a:p>
          <a:p>
            <a:pPr marL="285750" indent="-285750">
              <a:buFontTx/>
              <a:buChar char="-"/>
            </a:pPr>
            <a:r>
              <a:rPr lang="en-US" dirty="0"/>
              <a:t>1</a:t>
            </a:r>
            <a:r>
              <a:rPr lang="en-US" baseline="30000" dirty="0"/>
              <a:t>st</a:t>
            </a:r>
            <a:r>
              <a:rPr lang="en-US" dirty="0"/>
              <a:t> excited state 8x8 block</a:t>
            </a:r>
          </a:p>
          <a:p>
            <a:pPr marL="285750" indent="-285750">
              <a:buFontTx/>
              <a:buChar char="-"/>
            </a:pPr>
            <a:r>
              <a:rPr lang="en-US" dirty="0"/>
              <a:t>  </a:t>
            </a:r>
          </a:p>
        </p:txBody>
      </p:sp>
      <p:pic>
        <p:nvPicPr>
          <p:cNvPr id="11" name="Picture 10">
            <a:extLst>
              <a:ext uri="{FF2B5EF4-FFF2-40B4-BE49-F238E27FC236}">
                <a16:creationId xmlns:a16="http://schemas.microsoft.com/office/drawing/2014/main" id="{DC06E633-B337-C34F-9EB2-EB993FC93519}"/>
              </a:ext>
            </a:extLst>
          </p:cNvPr>
          <p:cNvPicPr>
            <a:picLocks noChangeAspect="1"/>
          </p:cNvPicPr>
          <p:nvPr/>
        </p:nvPicPr>
        <p:blipFill>
          <a:blip r:embed="rId5"/>
          <a:stretch>
            <a:fillRect/>
          </a:stretch>
        </p:blipFill>
        <p:spPr>
          <a:xfrm>
            <a:off x="7273088" y="1704533"/>
            <a:ext cx="4747462" cy="2310220"/>
          </a:xfrm>
          <a:prstGeom prst="rect">
            <a:avLst/>
          </a:prstGeom>
        </p:spPr>
      </p:pic>
    </p:spTree>
    <p:extLst>
      <p:ext uri="{BB962C8B-B14F-4D97-AF65-F5344CB8AC3E}">
        <p14:creationId xmlns:p14="http://schemas.microsoft.com/office/powerpoint/2010/main" val="18508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3058-0E92-0143-ACEF-42EDD525491A}"/>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8664EA4B-DE6D-5743-A8C1-BE8BD30C64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6175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6D03-898C-5344-A608-1FFF40D32217}"/>
              </a:ext>
            </a:extLst>
          </p:cNvPr>
          <p:cNvSpPr>
            <a:spLocks noGrp="1"/>
          </p:cNvSpPr>
          <p:nvPr>
            <p:ph type="title"/>
          </p:nvPr>
        </p:nvSpPr>
        <p:spPr/>
        <p:txBody>
          <a:bodyPr/>
          <a:lstStyle/>
          <a:p>
            <a:r>
              <a:rPr lang="en-US" dirty="0"/>
              <a:t>Variational Methods</a:t>
            </a:r>
          </a:p>
        </p:txBody>
      </p:sp>
      <p:sp>
        <p:nvSpPr>
          <p:cNvPr id="3" name="Text Placeholder 2">
            <a:extLst>
              <a:ext uri="{FF2B5EF4-FFF2-40B4-BE49-F238E27FC236}">
                <a16:creationId xmlns:a16="http://schemas.microsoft.com/office/drawing/2014/main" id="{3637BFD4-39E4-E149-9039-F36BF708E32C}"/>
              </a:ext>
            </a:extLst>
          </p:cNvPr>
          <p:cNvSpPr>
            <a:spLocks noGrp="1"/>
          </p:cNvSpPr>
          <p:nvPr>
            <p:ph type="body" idx="1"/>
          </p:nvPr>
        </p:nvSpPr>
        <p:spPr>
          <a:xfrm>
            <a:off x="344378" y="961606"/>
            <a:ext cx="11847622" cy="833334"/>
          </a:xfrm>
        </p:spPr>
        <p:txBody>
          <a:bodyPr/>
          <a:lstStyle/>
          <a:p>
            <a:r>
              <a:rPr lang="en-US" dirty="0"/>
              <a:t>Variational principle  </a:t>
            </a:r>
            <a:r>
              <a:rPr lang="en-US" dirty="0">
                <a:sym typeface="Wingdings" pitchFamily="2" charset="2"/>
              </a:rPr>
              <a:t>  find quantum state by minimization of  energy:</a:t>
            </a:r>
            <a:br>
              <a:rPr lang="en-US" dirty="0">
                <a:sym typeface="Wingdings" pitchFamily="2" charset="2"/>
              </a:rPr>
            </a:br>
            <a:endParaRPr lang="en-US" dirty="0">
              <a:sym typeface="Wingdings" pitchFamily="2" charset="2"/>
            </a:endParaRPr>
          </a:p>
        </p:txBody>
      </p:sp>
      <p:pic>
        <p:nvPicPr>
          <p:cNvPr id="4" name="Picture 3">
            <a:extLst>
              <a:ext uri="{FF2B5EF4-FFF2-40B4-BE49-F238E27FC236}">
                <a16:creationId xmlns:a16="http://schemas.microsoft.com/office/drawing/2014/main" id="{A1F22868-5071-674A-A79F-17D0DD19CCE8}"/>
              </a:ext>
            </a:extLst>
          </p:cNvPr>
          <p:cNvPicPr>
            <a:picLocks noChangeAspect="1"/>
          </p:cNvPicPr>
          <p:nvPr/>
        </p:nvPicPr>
        <p:blipFill>
          <a:blip r:embed="rId3"/>
          <a:stretch>
            <a:fillRect/>
          </a:stretch>
        </p:blipFill>
        <p:spPr>
          <a:xfrm>
            <a:off x="2363816" y="1634340"/>
            <a:ext cx="1704535" cy="733897"/>
          </a:xfrm>
          <a:prstGeom prst="rect">
            <a:avLst/>
          </a:prstGeom>
        </p:spPr>
      </p:pic>
      <p:pic>
        <p:nvPicPr>
          <p:cNvPr id="5" name="Picture 4">
            <a:extLst>
              <a:ext uri="{FF2B5EF4-FFF2-40B4-BE49-F238E27FC236}">
                <a16:creationId xmlns:a16="http://schemas.microsoft.com/office/drawing/2014/main" id="{9FA9C260-3F0F-0847-ACB2-528EA33EBA29}"/>
              </a:ext>
            </a:extLst>
          </p:cNvPr>
          <p:cNvPicPr>
            <a:picLocks noChangeAspect="1"/>
          </p:cNvPicPr>
          <p:nvPr/>
        </p:nvPicPr>
        <p:blipFill>
          <a:blip r:embed="rId4"/>
          <a:stretch>
            <a:fillRect/>
          </a:stretch>
        </p:blipFill>
        <p:spPr>
          <a:xfrm>
            <a:off x="2418879" y="5859270"/>
            <a:ext cx="1480739" cy="336143"/>
          </a:xfrm>
          <a:prstGeom prst="rect">
            <a:avLst/>
          </a:prstGeom>
        </p:spPr>
      </p:pic>
      <p:pic>
        <p:nvPicPr>
          <p:cNvPr id="8" name="Picture 7">
            <a:extLst>
              <a:ext uri="{FF2B5EF4-FFF2-40B4-BE49-F238E27FC236}">
                <a16:creationId xmlns:a16="http://schemas.microsoft.com/office/drawing/2014/main" id="{B1288E24-736F-B044-B69C-C2A368ABF10A}"/>
              </a:ext>
            </a:extLst>
          </p:cNvPr>
          <p:cNvPicPr>
            <a:picLocks noChangeAspect="1"/>
          </p:cNvPicPr>
          <p:nvPr/>
        </p:nvPicPr>
        <p:blipFill>
          <a:blip r:embed="rId5"/>
          <a:stretch>
            <a:fillRect/>
          </a:stretch>
        </p:blipFill>
        <p:spPr>
          <a:xfrm>
            <a:off x="1735345" y="3075430"/>
            <a:ext cx="5385190" cy="374534"/>
          </a:xfrm>
          <a:prstGeom prst="rect">
            <a:avLst/>
          </a:prstGeom>
        </p:spPr>
      </p:pic>
      <p:pic>
        <p:nvPicPr>
          <p:cNvPr id="9" name="Picture 8">
            <a:extLst>
              <a:ext uri="{FF2B5EF4-FFF2-40B4-BE49-F238E27FC236}">
                <a16:creationId xmlns:a16="http://schemas.microsoft.com/office/drawing/2014/main" id="{2AF3005E-505D-994D-ABD0-57B2C225D51C}"/>
              </a:ext>
            </a:extLst>
          </p:cNvPr>
          <p:cNvPicPr>
            <a:picLocks noChangeAspect="1"/>
          </p:cNvPicPr>
          <p:nvPr/>
        </p:nvPicPr>
        <p:blipFill>
          <a:blip r:embed="rId6"/>
          <a:stretch>
            <a:fillRect/>
          </a:stretch>
        </p:blipFill>
        <p:spPr>
          <a:xfrm>
            <a:off x="1735345" y="3520318"/>
            <a:ext cx="2316150" cy="367801"/>
          </a:xfrm>
          <a:prstGeom prst="rect">
            <a:avLst/>
          </a:prstGeom>
        </p:spPr>
      </p:pic>
      <p:sp>
        <p:nvSpPr>
          <p:cNvPr id="10" name="TextBox 9">
            <a:extLst>
              <a:ext uri="{FF2B5EF4-FFF2-40B4-BE49-F238E27FC236}">
                <a16:creationId xmlns:a16="http://schemas.microsoft.com/office/drawing/2014/main" id="{ADFF4BF8-1805-5C4F-A19F-E44AB413380A}"/>
              </a:ext>
            </a:extLst>
          </p:cNvPr>
          <p:cNvSpPr txBox="1"/>
          <p:nvPr/>
        </p:nvSpPr>
        <p:spPr>
          <a:xfrm>
            <a:off x="4427940" y="3574779"/>
            <a:ext cx="4424609" cy="369332"/>
          </a:xfrm>
          <a:prstGeom prst="rect">
            <a:avLst/>
          </a:prstGeom>
          <a:noFill/>
        </p:spPr>
        <p:txBody>
          <a:bodyPr wrap="none" rtlCol="0">
            <a:spAutoFit/>
          </a:bodyPr>
          <a:lstStyle/>
          <a:p>
            <a:r>
              <a:rPr lang="en-US" sz="1800" dirty="0">
                <a:sym typeface="Wingdings" pitchFamily="2" charset="2"/>
              </a:rPr>
              <a:t> </a:t>
            </a:r>
            <a:r>
              <a:rPr lang="en-US" sz="1800" dirty="0"/>
              <a:t>Unknown parameters (to be changed)</a:t>
            </a:r>
          </a:p>
        </p:txBody>
      </p:sp>
      <p:sp>
        <p:nvSpPr>
          <p:cNvPr id="13" name="Text Placeholder 2">
            <a:extLst>
              <a:ext uri="{FF2B5EF4-FFF2-40B4-BE49-F238E27FC236}">
                <a16:creationId xmlns:a16="http://schemas.microsoft.com/office/drawing/2014/main" id="{3D93EB72-6282-4040-8802-E7E4581D6B7F}"/>
              </a:ext>
            </a:extLst>
          </p:cNvPr>
          <p:cNvSpPr txBox="1">
            <a:spLocks/>
          </p:cNvSpPr>
          <p:nvPr/>
        </p:nvSpPr>
        <p:spPr>
          <a:xfrm>
            <a:off x="221009" y="5146049"/>
            <a:ext cx="8631540" cy="77232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dirty="0"/>
              <a:t>Normalization of          requirement:</a:t>
            </a:r>
            <a:endParaRPr lang="en-US" dirty="0">
              <a:sym typeface="Wingdings" pitchFamily="2" charset="2"/>
            </a:endParaRPr>
          </a:p>
        </p:txBody>
      </p:sp>
      <p:pic>
        <p:nvPicPr>
          <p:cNvPr id="15" name="Picture 14">
            <a:extLst>
              <a:ext uri="{FF2B5EF4-FFF2-40B4-BE49-F238E27FC236}">
                <a16:creationId xmlns:a16="http://schemas.microsoft.com/office/drawing/2014/main" id="{6C757487-5B97-2F4D-B8CF-C62DCBE620B6}"/>
              </a:ext>
            </a:extLst>
          </p:cNvPr>
          <p:cNvPicPr>
            <a:picLocks noChangeAspect="1"/>
          </p:cNvPicPr>
          <p:nvPr/>
        </p:nvPicPr>
        <p:blipFill>
          <a:blip r:embed="rId7"/>
          <a:stretch>
            <a:fillRect/>
          </a:stretch>
        </p:blipFill>
        <p:spPr>
          <a:xfrm>
            <a:off x="1735346" y="4004272"/>
            <a:ext cx="2527166" cy="368131"/>
          </a:xfrm>
          <a:prstGeom prst="rect">
            <a:avLst/>
          </a:prstGeom>
        </p:spPr>
      </p:pic>
      <p:sp>
        <p:nvSpPr>
          <p:cNvPr id="16" name="TextBox 15">
            <a:extLst>
              <a:ext uri="{FF2B5EF4-FFF2-40B4-BE49-F238E27FC236}">
                <a16:creationId xmlns:a16="http://schemas.microsoft.com/office/drawing/2014/main" id="{0926DE5A-6F06-494A-82F6-F4D428211988}"/>
              </a:ext>
            </a:extLst>
          </p:cNvPr>
          <p:cNvSpPr txBox="1"/>
          <p:nvPr/>
        </p:nvSpPr>
        <p:spPr>
          <a:xfrm>
            <a:off x="4427940" y="4022917"/>
            <a:ext cx="4368504" cy="369332"/>
          </a:xfrm>
          <a:prstGeom prst="rect">
            <a:avLst/>
          </a:prstGeom>
          <a:noFill/>
        </p:spPr>
        <p:txBody>
          <a:bodyPr wrap="none" rtlCol="0">
            <a:spAutoFit/>
          </a:bodyPr>
          <a:lstStyle/>
          <a:p>
            <a:r>
              <a:rPr lang="en-US" sz="1800" dirty="0">
                <a:sym typeface="Wingdings" pitchFamily="2" charset="2"/>
              </a:rPr>
              <a:t> </a:t>
            </a:r>
            <a:r>
              <a:rPr lang="en-US" sz="1800" dirty="0"/>
              <a:t>Fixed basis set  ( NOT to be changed)</a:t>
            </a:r>
          </a:p>
        </p:txBody>
      </p:sp>
      <p:pic>
        <p:nvPicPr>
          <p:cNvPr id="17" name="Picture 16">
            <a:extLst>
              <a:ext uri="{FF2B5EF4-FFF2-40B4-BE49-F238E27FC236}">
                <a16:creationId xmlns:a16="http://schemas.microsoft.com/office/drawing/2014/main" id="{C9E94E86-3B92-BC4C-973B-1EA4808AC225}"/>
              </a:ext>
            </a:extLst>
          </p:cNvPr>
          <p:cNvPicPr>
            <a:picLocks noChangeAspect="1"/>
          </p:cNvPicPr>
          <p:nvPr/>
        </p:nvPicPr>
        <p:blipFill>
          <a:blip r:embed="rId8"/>
          <a:stretch>
            <a:fillRect/>
          </a:stretch>
        </p:blipFill>
        <p:spPr>
          <a:xfrm>
            <a:off x="2111283" y="4956703"/>
            <a:ext cx="1982732" cy="369332"/>
          </a:xfrm>
          <a:prstGeom prst="rect">
            <a:avLst/>
          </a:prstGeom>
        </p:spPr>
      </p:pic>
      <p:sp>
        <p:nvSpPr>
          <p:cNvPr id="18" name="TextBox 17">
            <a:extLst>
              <a:ext uri="{FF2B5EF4-FFF2-40B4-BE49-F238E27FC236}">
                <a16:creationId xmlns:a16="http://schemas.microsoft.com/office/drawing/2014/main" id="{1AA9034F-58F6-D04D-AE46-83CE6D174361}"/>
              </a:ext>
            </a:extLst>
          </p:cNvPr>
          <p:cNvSpPr txBox="1"/>
          <p:nvPr/>
        </p:nvSpPr>
        <p:spPr>
          <a:xfrm>
            <a:off x="4414775" y="4413955"/>
            <a:ext cx="2039341" cy="369332"/>
          </a:xfrm>
          <a:prstGeom prst="rect">
            <a:avLst/>
          </a:prstGeom>
          <a:noFill/>
        </p:spPr>
        <p:txBody>
          <a:bodyPr wrap="none" rtlCol="0">
            <a:spAutoFit/>
          </a:bodyPr>
          <a:lstStyle/>
          <a:p>
            <a:r>
              <a:rPr lang="en-US" sz="1800" dirty="0">
                <a:sym typeface="Wingdings" pitchFamily="2" charset="2"/>
              </a:rPr>
              <a:t> </a:t>
            </a:r>
            <a:r>
              <a:rPr lang="en-US" sz="1800" dirty="0"/>
              <a:t> Overlap matrix</a:t>
            </a:r>
          </a:p>
        </p:txBody>
      </p:sp>
      <p:pic>
        <p:nvPicPr>
          <p:cNvPr id="20" name="Picture 19">
            <a:extLst>
              <a:ext uri="{FF2B5EF4-FFF2-40B4-BE49-F238E27FC236}">
                <a16:creationId xmlns:a16="http://schemas.microsoft.com/office/drawing/2014/main" id="{B109F303-AF6B-E64D-918D-14C76CD06C3A}"/>
              </a:ext>
            </a:extLst>
          </p:cNvPr>
          <p:cNvPicPr>
            <a:picLocks noChangeAspect="1"/>
          </p:cNvPicPr>
          <p:nvPr/>
        </p:nvPicPr>
        <p:blipFill>
          <a:blip r:embed="rId9"/>
          <a:stretch>
            <a:fillRect/>
          </a:stretch>
        </p:blipFill>
        <p:spPr>
          <a:xfrm>
            <a:off x="2081859" y="4404722"/>
            <a:ext cx="2154780" cy="389913"/>
          </a:xfrm>
          <a:prstGeom prst="rect">
            <a:avLst/>
          </a:prstGeom>
        </p:spPr>
      </p:pic>
      <p:sp>
        <p:nvSpPr>
          <p:cNvPr id="21" name="TextBox 20">
            <a:extLst>
              <a:ext uri="{FF2B5EF4-FFF2-40B4-BE49-F238E27FC236}">
                <a16:creationId xmlns:a16="http://schemas.microsoft.com/office/drawing/2014/main" id="{D2941798-9D80-784B-8E27-6C0736ABF4DE}"/>
              </a:ext>
            </a:extLst>
          </p:cNvPr>
          <p:cNvSpPr txBox="1"/>
          <p:nvPr/>
        </p:nvSpPr>
        <p:spPr>
          <a:xfrm>
            <a:off x="4427940" y="4828026"/>
            <a:ext cx="6046848" cy="369332"/>
          </a:xfrm>
          <a:prstGeom prst="rect">
            <a:avLst/>
          </a:prstGeom>
          <a:noFill/>
        </p:spPr>
        <p:txBody>
          <a:bodyPr wrap="none" rtlCol="0">
            <a:spAutoFit/>
          </a:bodyPr>
          <a:lstStyle/>
          <a:p>
            <a:r>
              <a:rPr lang="en-US" sz="1800" dirty="0">
                <a:sym typeface="Wingdings" pitchFamily="2" charset="2"/>
              </a:rPr>
              <a:t> </a:t>
            </a:r>
            <a:r>
              <a:rPr lang="en-US" sz="1800" dirty="0"/>
              <a:t> Orthonormality of basis set  (=orthogonal, normalized)</a:t>
            </a:r>
          </a:p>
        </p:txBody>
      </p:sp>
      <p:pic>
        <p:nvPicPr>
          <p:cNvPr id="22" name="Picture 21">
            <a:extLst>
              <a:ext uri="{FF2B5EF4-FFF2-40B4-BE49-F238E27FC236}">
                <a16:creationId xmlns:a16="http://schemas.microsoft.com/office/drawing/2014/main" id="{C23605AB-F0C3-0846-A794-E12C26320CEF}"/>
              </a:ext>
            </a:extLst>
          </p:cNvPr>
          <p:cNvPicPr>
            <a:picLocks noChangeAspect="1"/>
          </p:cNvPicPr>
          <p:nvPr/>
        </p:nvPicPr>
        <p:blipFill>
          <a:blip r:embed="rId10"/>
          <a:stretch>
            <a:fillRect/>
          </a:stretch>
        </p:blipFill>
        <p:spPr>
          <a:xfrm>
            <a:off x="3532262" y="5377318"/>
            <a:ext cx="558800" cy="469900"/>
          </a:xfrm>
          <a:prstGeom prst="rect">
            <a:avLst/>
          </a:prstGeom>
        </p:spPr>
      </p:pic>
      <p:pic>
        <p:nvPicPr>
          <p:cNvPr id="23" name="Picture 22">
            <a:extLst>
              <a:ext uri="{FF2B5EF4-FFF2-40B4-BE49-F238E27FC236}">
                <a16:creationId xmlns:a16="http://schemas.microsoft.com/office/drawing/2014/main" id="{8F5CDADF-5053-F348-97E3-2D3CFE51D275}"/>
              </a:ext>
            </a:extLst>
          </p:cNvPr>
          <p:cNvPicPr>
            <a:picLocks noChangeAspect="1"/>
          </p:cNvPicPr>
          <p:nvPr/>
        </p:nvPicPr>
        <p:blipFill>
          <a:blip r:embed="rId11"/>
          <a:stretch>
            <a:fillRect/>
          </a:stretch>
        </p:blipFill>
        <p:spPr>
          <a:xfrm>
            <a:off x="2418879" y="6239806"/>
            <a:ext cx="3210320" cy="443531"/>
          </a:xfrm>
          <a:prstGeom prst="rect">
            <a:avLst/>
          </a:prstGeom>
        </p:spPr>
      </p:pic>
      <p:sp>
        <p:nvSpPr>
          <p:cNvPr id="24" name="Text Placeholder 2">
            <a:extLst>
              <a:ext uri="{FF2B5EF4-FFF2-40B4-BE49-F238E27FC236}">
                <a16:creationId xmlns:a16="http://schemas.microsoft.com/office/drawing/2014/main" id="{228CC095-A39A-1E4A-9529-DABF2BC17BA5}"/>
              </a:ext>
            </a:extLst>
          </p:cNvPr>
          <p:cNvSpPr txBox="1">
            <a:spLocks/>
          </p:cNvSpPr>
          <p:nvPr/>
        </p:nvSpPr>
        <p:spPr>
          <a:xfrm>
            <a:off x="530305" y="7176303"/>
            <a:ext cx="11847622" cy="404777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50800" indent="0">
              <a:buNone/>
            </a:pPr>
            <a:r>
              <a:rPr lang="en-US" dirty="0">
                <a:sym typeface="Wingdings" pitchFamily="2" charset="2"/>
              </a:rPr>
              <a:t>Trial function (ansatz)</a:t>
            </a:r>
          </a:p>
          <a:p>
            <a:endParaRPr lang="en-US" dirty="0"/>
          </a:p>
        </p:txBody>
      </p:sp>
      <p:sp>
        <p:nvSpPr>
          <p:cNvPr id="25" name="Text Placeholder 2">
            <a:extLst>
              <a:ext uri="{FF2B5EF4-FFF2-40B4-BE49-F238E27FC236}">
                <a16:creationId xmlns:a16="http://schemas.microsoft.com/office/drawing/2014/main" id="{01656E35-B712-EE40-887D-9D0022E57A29}"/>
              </a:ext>
            </a:extLst>
          </p:cNvPr>
          <p:cNvSpPr txBox="1">
            <a:spLocks/>
          </p:cNvSpPr>
          <p:nvPr/>
        </p:nvSpPr>
        <p:spPr>
          <a:xfrm>
            <a:off x="344378" y="2189283"/>
            <a:ext cx="11847622" cy="8333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4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8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8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a:buFont typeface="Arial" panose="020B0604020202020204" pitchFamily="34" charset="0"/>
              <a:buChar char="•"/>
            </a:pPr>
            <a:r>
              <a:rPr lang="en-US" dirty="0">
                <a:sym typeface="Wingdings" pitchFamily="2" charset="2"/>
              </a:rPr>
              <a:t>Trial function (ansatz):</a:t>
            </a:r>
          </a:p>
        </p:txBody>
      </p:sp>
      <p:sp>
        <p:nvSpPr>
          <p:cNvPr id="26" name="TextBox 25">
            <a:extLst>
              <a:ext uri="{FF2B5EF4-FFF2-40B4-BE49-F238E27FC236}">
                <a16:creationId xmlns:a16="http://schemas.microsoft.com/office/drawing/2014/main" id="{5537E99B-431C-304B-ADA5-49148C92235D}"/>
              </a:ext>
            </a:extLst>
          </p:cNvPr>
          <p:cNvSpPr txBox="1"/>
          <p:nvPr/>
        </p:nvSpPr>
        <p:spPr>
          <a:xfrm>
            <a:off x="6056996" y="6294706"/>
            <a:ext cx="4281941" cy="646331"/>
          </a:xfrm>
          <a:prstGeom prst="rect">
            <a:avLst/>
          </a:prstGeom>
          <a:noFill/>
        </p:spPr>
        <p:txBody>
          <a:bodyPr wrap="none" rtlCol="0">
            <a:spAutoFit/>
          </a:bodyPr>
          <a:lstStyle/>
          <a:p>
            <a:pPr marL="285750" indent="-285750">
              <a:buFont typeface="Wingdings" pitchFamily="2" charset="2"/>
              <a:buChar char="ß"/>
            </a:pPr>
            <a:r>
              <a:rPr lang="en-US" sz="1800" dirty="0"/>
              <a:t>Rotation of the N-dimensional sphere</a:t>
            </a:r>
          </a:p>
          <a:p>
            <a:r>
              <a:rPr lang="en-US" sz="1800" dirty="0"/>
              <a:t>      of radius =1</a:t>
            </a:r>
          </a:p>
        </p:txBody>
      </p:sp>
      <p:sp>
        <p:nvSpPr>
          <p:cNvPr id="27" name="TextBox 26">
            <a:extLst>
              <a:ext uri="{FF2B5EF4-FFF2-40B4-BE49-F238E27FC236}">
                <a16:creationId xmlns:a16="http://schemas.microsoft.com/office/drawing/2014/main" id="{82EB4613-CC54-BB4B-9F98-596AF39F77AB}"/>
              </a:ext>
            </a:extLst>
          </p:cNvPr>
          <p:cNvSpPr txBox="1"/>
          <p:nvPr/>
        </p:nvSpPr>
        <p:spPr>
          <a:xfrm>
            <a:off x="7451364" y="3057598"/>
            <a:ext cx="4270721" cy="369332"/>
          </a:xfrm>
          <a:prstGeom prst="rect">
            <a:avLst/>
          </a:prstGeom>
          <a:noFill/>
        </p:spPr>
        <p:txBody>
          <a:bodyPr wrap="none" rtlCol="0">
            <a:spAutoFit/>
          </a:bodyPr>
          <a:lstStyle/>
          <a:p>
            <a:r>
              <a:rPr lang="en-US" sz="1800" dirty="0">
                <a:sym typeface="Wingdings" pitchFamily="2" charset="2"/>
              </a:rPr>
              <a:t> Linear combination of basis functions</a:t>
            </a:r>
            <a:endParaRPr lang="en-US" sz="1800" dirty="0"/>
          </a:p>
        </p:txBody>
      </p:sp>
    </p:spTree>
    <p:extLst>
      <p:ext uri="{BB962C8B-B14F-4D97-AF65-F5344CB8AC3E}">
        <p14:creationId xmlns:p14="http://schemas.microsoft.com/office/powerpoint/2010/main" val="207587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page1image1841414528">
            <a:extLst>
              <a:ext uri="{FF2B5EF4-FFF2-40B4-BE49-F238E27FC236}">
                <a16:creationId xmlns:a16="http://schemas.microsoft.com/office/drawing/2014/main" id="{A1369E5F-25C9-7D4A-A353-2CF57D5F0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39" y="575495"/>
            <a:ext cx="8625001" cy="61501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582AF1F-4DBE-3345-A547-D13AD9360CA2}"/>
              </a:ext>
            </a:extLst>
          </p:cNvPr>
          <p:cNvSpPr>
            <a:spLocks noGrp="1"/>
          </p:cNvSpPr>
          <p:nvPr>
            <p:ph type="title"/>
          </p:nvPr>
        </p:nvSpPr>
        <p:spPr/>
        <p:txBody>
          <a:bodyPr/>
          <a:lstStyle/>
          <a:p>
            <a:r>
              <a:rPr lang="en-US" dirty="0"/>
              <a:t>Quantum chemistry hierarchy: </a:t>
            </a:r>
            <a:r>
              <a:rPr lang="en-US" dirty="0" err="1"/>
              <a:t>Pople</a:t>
            </a:r>
            <a:r>
              <a:rPr lang="en-US" dirty="0"/>
              <a:t> diagram</a:t>
            </a:r>
          </a:p>
        </p:txBody>
      </p:sp>
      <p:sp>
        <p:nvSpPr>
          <p:cNvPr id="4" name="Rectangle 2">
            <a:extLst>
              <a:ext uri="{FF2B5EF4-FFF2-40B4-BE49-F238E27FC236}">
                <a16:creationId xmlns:a16="http://schemas.microsoft.com/office/drawing/2014/main" id="{84EFD055-E177-F84E-B157-2CE0BAE94C82}"/>
              </a:ext>
            </a:extLst>
          </p:cNvPr>
          <p:cNvSpPr>
            <a:spLocks noChangeArrowheads="1"/>
          </p:cNvSpPr>
          <p:nvPr/>
        </p:nvSpPr>
        <p:spPr bwMode="auto">
          <a:xfrm>
            <a:off x="1753850" y="1238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a:extLst>
              <a:ext uri="{FF2B5EF4-FFF2-40B4-BE49-F238E27FC236}">
                <a16:creationId xmlns:a16="http://schemas.microsoft.com/office/drawing/2014/main" id="{BBB2B964-F08D-9C41-8FC0-12ABBBFDE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697" y="7301174"/>
            <a:ext cx="7364407" cy="46006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99F4BF-0055-B845-9CE8-15AE995DB8E9}"/>
              </a:ext>
            </a:extLst>
          </p:cNvPr>
          <p:cNvSpPr/>
          <p:nvPr/>
        </p:nvSpPr>
        <p:spPr>
          <a:xfrm>
            <a:off x="344211" y="-923330"/>
            <a:ext cx="7255239" cy="923330"/>
          </a:xfrm>
          <a:prstGeom prst="rect">
            <a:avLst/>
          </a:prstGeom>
        </p:spPr>
        <p:txBody>
          <a:bodyPr wrap="squar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Relation between basis set and levels of theory typically used in quantum chemistry.   </a:t>
            </a:r>
          </a:p>
          <a:p>
            <a:r>
              <a:rPr lang="en-US" dirty="0">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a:extLst>
              <a:ext uri="{FF2B5EF4-FFF2-40B4-BE49-F238E27FC236}">
                <a16:creationId xmlns:a16="http://schemas.microsoft.com/office/drawing/2014/main" id="{F759A907-4713-5647-B952-EDDD82FA6690}"/>
              </a:ext>
            </a:extLst>
          </p:cNvPr>
          <p:cNvSpPr/>
          <p:nvPr/>
        </p:nvSpPr>
        <p:spPr>
          <a:xfrm>
            <a:off x="2465048" y="6537959"/>
            <a:ext cx="3522118" cy="307777"/>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rPr>
              <a:t>https://en.wikipedia.org/wiki/Pople_diagram</a:t>
            </a:r>
            <a:r>
              <a:rPr lang="en-US" dirty="0">
                <a:latin typeface="Calibri" panose="020F0502020204030204" pitchFamily="34" charset="0"/>
                <a:ea typeface="Calibri" panose="020F0502020204030204" pitchFamily="34" charset="0"/>
                <a:cs typeface="Times New Roman" panose="02020603050405020304" pitchFamily="18" charset="0"/>
              </a:rPr>
              <a:t> </a:t>
            </a:r>
          </a:p>
        </p:txBody>
      </p:sp>
      <p:grpSp>
        <p:nvGrpSpPr>
          <p:cNvPr id="2" name="Group 1">
            <a:extLst>
              <a:ext uri="{FF2B5EF4-FFF2-40B4-BE49-F238E27FC236}">
                <a16:creationId xmlns:a16="http://schemas.microsoft.com/office/drawing/2014/main" id="{2E3B230B-A2F2-3644-9769-A2730C4AC413}"/>
              </a:ext>
            </a:extLst>
          </p:cNvPr>
          <p:cNvGrpSpPr/>
          <p:nvPr/>
        </p:nvGrpSpPr>
        <p:grpSpPr>
          <a:xfrm>
            <a:off x="8210716" y="2508180"/>
            <a:ext cx="3529189" cy="2540269"/>
            <a:chOff x="7521906" y="-310864"/>
            <a:chExt cx="4248150" cy="2846387"/>
          </a:xfrm>
        </p:grpSpPr>
        <p:pic>
          <p:nvPicPr>
            <p:cNvPr id="9" name="Picture 28" descr="orbitals">
              <a:extLst>
                <a:ext uri="{FF2B5EF4-FFF2-40B4-BE49-F238E27FC236}">
                  <a16:creationId xmlns:a16="http://schemas.microsoft.com/office/drawing/2014/main" id="{458156BD-2D1E-4D47-8367-C71D2119B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1906" y="-310864"/>
              <a:ext cx="4248150" cy="284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AutoShape 29">
              <a:extLst>
                <a:ext uri="{FF2B5EF4-FFF2-40B4-BE49-F238E27FC236}">
                  <a16:creationId xmlns:a16="http://schemas.microsoft.com/office/drawing/2014/main" id="{BBAEEC9E-D4B5-2740-830E-916E0737BAC0}"/>
                </a:ext>
              </a:extLst>
            </p:cNvPr>
            <p:cNvSpPr>
              <a:spLocks noChangeArrowheads="1"/>
            </p:cNvSpPr>
            <p:nvPr/>
          </p:nvSpPr>
          <p:spPr bwMode="auto">
            <a:xfrm>
              <a:off x="10033634" y="-205117"/>
              <a:ext cx="1619250" cy="935038"/>
            </a:xfrm>
            <a:prstGeom prst="roundRect">
              <a:avLst>
                <a:gd name="adj" fmla="val 16667"/>
              </a:avLst>
            </a:prstGeom>
            <a:noFill/>
            <a:ln w="19050">
              <a:solidFill>
                <a:schemeClr val="folHlink"/>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1" hangingPunct="1"/>
              <a:r>
                <a:rPr lang="en-US" dirty="0">
                  <a:solidFill>
                    <a:srgbClr val="FFFF00"/>
                  </a:solidFill>
                </a:rPr>
                <a:t>Basis set:</a:t>
              </a:r>
            </a:p>
            <a:p>
              <a:pPr algn="ctr" eaLnBrk="1" hangingPunct="1"/>
              <a:r>
                <a:rPr lang="en-US" dirty="0">
                  <a:solidFill>
                    <a:srgbClr val="FFFF00"/>
                  </a:solidFill>
                </a:rPr>
                <a:t>Atomic Orbitals</a:t>
              </a:r>
            </a:p>
            <a:p>
              <a:pPr algn="ctr" eaLnBrk="1" hangingPunct="1"/>
              <a:r>
                <a:rPr lang="en-US" dirty="0">
                  <a:solidFill>
                    <a:srgbClr val="FFFF00"/>
                  </a:solidFill>
                </a:rPr>
                <a:t>(AO)</a:t>
              </a:r>
            </a:p>
          </p:txBody>
        </p:sp>
      </p:grpSp>
      <p:pic>
        <p:nvPicPr>
          <p:cNvPr id="12" name="Picture 11">
            <a:extLst>
              <a:ext uri="{FF2B5EF4-FFF2-40B4-BE49-F238E27FC236}">
                <a16:creationId xmlns:a16="http://schemas.microsoft.com/office/drawing/2014/main" id="{ED4481A5-77E8-F14F-AB78-BD8450E473E4}"/>
              </a:ext>
            </a:extLst>
          </p:cNvPr>
          <p:cNvPicPr>
            <a:picLocks noChangeAspect="1"/>
          </p:cNvPicPr>
          <p:nvPr/>
        </p:nvPicPr>
        <p:blipFill>
          <a:blip r:embed="rId7"/>
          <a:stretch>
            <a:fillRect/>
          </a:stretch>
        </p:blipFill>
        <p:spPr>
          <a:xfrm>
            <a:off x="9308622" y="961464"/>
            <a:ext cx="1591237" cy="1416201"/>
          </a:xfrm>
          <a:prstGeom prst="rect">
            <a:avLst/>
          </a:prstGeom>
        </p:spPr>
      </p:pic>
    </p:spTree>
    <p:extLst>
      <p:ext uri="{BB962C8B-B14F-4D97-AF65-F5344CB8AC3E}">
        <p14:creationId xmlns:p14="http://schemas.microsoft.com/office/powerpoint/2010/main" val="1670071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7E1150-F9E3-DF4F-89D3-CF1BC8EE6DCB}"/>
              </a:ext>
            </a:extLst>
          </p:cNvPr>
          <p:cNvSpPr>
            <a:spLocks noGrp="1"/>
          </p:cNvSpPr>
          <p:nvPr>
            <p:ph idx="1"/>
          </p:nvPr>
        </p:nvSpPr>
        <p:spPr/>
        <p:txBody>
          <a:bodyPr/>
          <a:lstStyle/>
          <a:p>
            <a:pPr>
              <a:buFont typeface="Wingdings" pitchFamily="2" charset="2"/>
              <a:buChar char="q"/>
            </a:pPr>
            <a:r>
              <a:rPr lang="en-US" b="1" dirty="0"/>
              <a:t>Mean field methods</a:t>
            </a:r>
          </a:p>
          <a:p>
            <a:pPr marL="466725" indent="0">
              <a:buNone/>
            </a:pPr>
            <a:r>
              <a:rPr lang="en-US" dirty="0"/>
              <a:t> - Hartree-</a:t>
            </a:r>
            <a:r>
              <a:rPr lang="en-US" dirty="0" err="1"/>
              <a:t>Fock</a:t>
            </a:r>
            <a:r>
              <a:rPr lang="en-US" dirty="0"/>
              <a:t> (HF), Density Functional  theory  (DFT)</a:t>
            </a:r>
          </a:p>
          <a:p>
            <a:pPr marL="466725" indent="0">
              <a:buNone/>
            </a:pPr>
            <a:r>
              <a:rPr lang="en-US" dirty="0"/>
              <a:t> - independent particle  model </a:t>
            </a:r>
            <a:r>
              <a:rPr lang="en-US" dirty="0">
                <a:sym typeface="Wingdings" pitchFamily="2" charset="2"/>
              </a:rPr>
              <a:t> </a:t>
            </a:r>
            <a:br>
              <a:rPr lang="en-US" dirty="0">
                <a:sym typeface="Wingdings" pitchFamily="2" charset="2"/>
              </a:rPr>
            </a:br>
            <a:r>
              <a:rPr lang="en-US" dirty="0">
                <a:sym typeface="Wingdings" pitchFamily="2" charset="2"/>
              </a:rPr>
              <a:t>		</a:t>
            </a:r>
            <a:r>
              <a:rPr lang="en-US" dirty="0"/>
              <a:t>uncorrelated  particles in the average field</a:t>
            </a:r>
            <a:br>
              <a:rPr lang="en-US" dirty="0"/>
            </a:br>
            <a:endParaRPr lang="en-US" dirty="0"/>
          </a:p>
          <a:p>
            <a:pPr>
              <a:buFont typeface="Wingdings" pitchFamily="2" charset="2"/>
              <a:buChar char="q"/>
            </a:pPr>
            <a:r>
              <a:rPr lang="en-US" b="1" dirty="0"/>
              <a:t>Many-body methods:</a:t>
            </a:r>
          </a:p>
          <a:p>
            <a:pPr marL="466725" indent="0">
              <a:buFontTx/>
              <a:buChar char="-"/>
            </a:pPr>
            <a:r>
              <a:rPr lang="en-US" dirty="0"/>
              <a:t> post Hartree-</a:t>
            </a:r>
            <a:r>
              <a:rPr lang="en-US" dirty="0" err="1"/>
              <a:t>Fock</a:t>
            </a:r>
            <a:r>
              <a:rPr lang="en-US" dirty="0"/>
              <a:t>  methods</a:t>
            </a:r>
            <a:r>
              <a:rPr lang="en-US" dirty="0">
                <a:sym typeface="Wingdings" pitchFamily="2" charset="2"/>
              </a:rPr>
              <a:t> </a:t>
            </a:r>
          </a:p>
          <a:p>
            <a:pPr marL="466725" indent="0">
              <a:buNone/>
            </a:pPr>
            <a:r>
              <a:rPr lang="en-US" dirty="0"/>
              <a:t>		perturbational methods (MP), coupled cluster  (CC),</a:t>
            </a:r>
            <a:br>
              <a:rPr lang="en-US" dirty="0"/>
            </a:br>
            <a:r>
              <a:rPr lang="en-US" dirty="0"/>
              <a:t>		configuration interaction (CI), </a:t>
            </a:r>
            <a:br>
              <a:rPr lang="en-US" dirty="0"/>
            </a:br>
            <a:r>
              <a:rPr lang="en-US" dirty="0"/>
              <a:t>- dynamical correlation between electrons</a:t>
            </a:r>
          </a:p>
          <a:p>
            <a:endParaRPr lang="en-US" dirty="0"/>
          </a:p>
        </p:txBody>
      </p:sp>
      <p:sp>
        <p:nvSpPr>
          <p:cNvPr id="3" name="Title 2">
            <a:extLst>
              <a:ext uri="{FF2B5EF4-FFF2-40B4-BE49-F238E27FC236}">
                <a16:creationId xmlns:a16="http://schemas.microsoft.com/office/drawing/2014/main" id="{B45DA398-ED3D-C942-AE47-60E1594DB61B}"/>
              </a:ext>
            </a:extLst>
          </p:cNvPr>
          <p:cNvSpPr>
            <a:spLocks noGrp="1"/>
          </p:cNvSpPr>
          <p:nvPr>
            <p:ph type="title"/>
          </p:nvPr>
        </p:nvSpPr>
        <p:spPr/>
        <p:txBody>
          <a:bodyPr/>
          <a:lstStyle/>
          <a:p>
            <a:r>
              <a:rPr lang="en-US" dirty="0"/>
              <a:t>Quantum chemistry hierarchy</a:t>
            </a:r>
          </a:p>
        </p:txBody>
      </p:sp>
    </p:spTree>
    <p:extLst>
      <p:ext uri="{BB962C8B-B14F-4D97-AF65-F5344CB8AC3E}">
        <p14:creationId xmlns:p14="http://schemas.microsoft.com/office/powerpoint/2010/main" val="2357508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572FD2B7-A899-BD46-AC90-950AFCC40168}"/>
              </a:ext>
            </a:extLst>
          </p:cNvPr>
          <p:cNvSpPr/>
          <p:nvPr/>
        </p:nvSpPr>
        <p:spPr>
          <a:xfrm>
            <a:off x="8402128" y="2294626"/>
            <a:ext cx="2898476" cy="229462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3A40D-B065-5B47-A437-BD6F3A6343A6}"/>
              </a:ext>
            </a:extLst>
          </p:cNvPr>
          <p:cNvSpPr>
            <a:spLocks noGrp="1"/>
          </p:cNvSpPr>
          <p:nvPr>
            <p:ph type="title"/>
          </p:nvPr>
        </p:nvSpPr>
        <p:spPr>
          <a:xfrm>
            <a:off x="344377" y="320041"/>
            <a:ext cx="12232935" cy="508096"/>
          </a:xfrm>
        </p:spPr>
        <p:txBody>
          <a:bodyPr/>
          <a:lstStyle/>
          <a:p>
            <a:r>
              <a:rPr lang="en-US" altLang="en-US" dirty="0"/>
              <a:t>Computational scaling and cost</a:t>
            </a:r>
            <a:br>
              <a:rPr lang="en-US" altLang="en-US" sz="2800" dirty="0"/>
            </a:br>
            <a:endParaRPr lang="en-US" dirty="0"/>
          </a:p>
        </p:txBody>
      </p:sp>
      <p:pic>
        <p:nvPicPr>
          <p:cNvPr id="4" name="Picture 2">
            <a:extLst>
              <a:ext uri="{FF2B5EF4-FFF2-40B4-BE49-F238E27FC236}">
                <a16:creationId xmlns:a16="http://schemas.microsoft.com/office/drawing/2014/main" id="{4489BF30-4E6E-F245-9275-ABF09EB50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28315"/>
            <a:ext cx="6019800" cy="54683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14825EE3-CCB5-0A4E-97B1-6EC24439CCE1}"/>
              </a:ext>
            </a:extLst>
          </p:cNvPr>
          <p:cNvSpPr/>
          <p:nvPr/>
        </p:nvSpPr>
        <p:spPr>
          <a:xfrm>
            <a:off x="8376214" y="2521059"/>
            <a:ext cx="2828018" cy="2123658"/>
          </a:xfrm>
          <a:prstGeom prst="rect">
            <a:avLst/>
          </a:prstGeom>
        </p:spPr>
        <p:txBody>
          <a:bodyPr wrap="none">
            <a:spAutoFit/>
          </a:bodyPr>
          <a:lstStyle/>
          <a:p>
            <a:pPr algn="ctr" defTabSz="414683" eaLnBrk="0" fontAlgn="base" hangingPunct="0">
              <a:spcBef>
                <a:spcPct val="0"/>
              </a:spcBef>
              <a:spcAft>
                <a:spcPct val="0"/>
              </a:spcAft>
            </a:pPr>
            <a:r>
              <a:rPr lang="en-US" altLang="en-US" sz="2000" dirty="0"/>
              <a:t>Scaling: O(N</a:t>
            </a:r>
            <a:r>
              <a:rPr lang="en-US" altLang="en-US" sz="2000" baseline="30000" dirty="0"/>
              <a:t>7</a:t>
            </a:r>
            <a:r>
              <a:rPr lang="en-US" altLang="en-US" sz="2000" dirty="0"/>
              <a:t>)</a:t>
            </a:r>
          </a:p>
          <a:p>
            <a:pPr algn="ctr" defTabSz="414683" eaLnBrk="0" fontAlgn="base" hangingPunct="0">
              <a:spcBef>
                <a:spcPct val="0"/>
              </a:spcBef>
              <a:spcAft>
                <a:spcPct val="0"/>
              </a:spcAft>
            </a:pPr>
            <a:r>
              <a:rPr lang="en-US" altLang="en-US" sz="2000" u="sng" dirty="0"/>
              <a:t>Example:</a:t>
            </a:r>
          </a:p>
          <a:p>
            <a:pPr algn="ctr" defTabSz="414683" eaLnBrk="0" fontAlgn="base" hangingPunct="0">
              <a:spcBef>
                <a:spcPct val="0"/>
              </a:spcBef>
              <a:spcAft>
                <a:spcPct val="0"/>
              </a:spcAft>
            </a:pPr>
            <a:r>
              <a:rPr lang="en-US" altLang="en-US" sz="2000" dirty="0"/>
              <a:t>Double the size</a:t>
            </a:r>
            <a:br>
              <a:rPr lang="en-US" altLang="en-US" sz="2400" dirty="0"/>
            </a:br>
            <a:r>
              <a:rPr lang="en-US" altLang="en-US" sz="2400" dirty="0"/>
              <a:t>2</a:t>
            </a:r>
            <a:r>
              <a:rPr lang="en-US" altLang="en-US" sz="2400" baseline="30000" dirty="0"/>
              <a:t>7</a:t>
            </a:r>
            <a:r>
              <a:rPr lang="en-US" altLang="en-US" sz="2400" dirty="0"/>
              <a:t>=128</a:t>
            </a:r>
          </a:p>
          <a:p>
            <a:pPr defTabSz="414683" eaLnBrk="0" fontAlgn="base" hangingPunct="0">
              <a:spcBef>
                <a:spcPct val="0"/>
              </a:spcBef>
              <a:spcAft>
                <a:spcPct val="0"/>
              </a:spcAft>
            </a:pPr>
            <a:r>
              <a:rPr lang="en-US" altLang="en-US" sz="2400" dirty="0"/>
              <a:t>	   1h </a:t>
            </a:r>
            <a:r>
              <a:rPr lang="en-US" altLang="en-US" sz="2400" dirty="0">
                <a:sym typeface="Wingdings" panose="05000000000000000000" pitchFamily="2" charset="2"/>
              </a:rPr>
              <a:t> 5 days</a:t>
            </a:r>
          </a:p>
          <a:p>
            <a:pPr defTabSz="414683" eaLnBrk="0" fontAlgn="base" hangingPunct="0">
              <a:spcBef>
                <a:spcPct val="0"/>
              </a:spcBef>
              <a:spcAft>
                <a:spcPct val="0"/>
              </a:spcAft>
            </a:pPr>
            <a:r>
              <a:rPr lang="en-US" altLang="en-US" sz="2400" dirty="0">
                <a:sym typeface="Wingdings" panose="05000000000000000000" pitchFamily="2" charset="2"/>
              </a:rPr>
              <a:t>  5 days 2 years</a:t>
            </a:r>
            <a:r>
              <a:rPr lang="en-US" altLang="en-US" sz="2400" dirty="0"/>
              <a:t> </a:t>
            </a:r>
          </a:p>
        </p:txBody>
      </p:sp>
      <p:sp>
        <p:nvSpPr>
          <p:cNvPr id="6" name="TextShape 1">
            <a:extLst>
              <a:ext uri="{FF2B5EF4-FFF2-40B4-BE49-F238E27FC236}">
                <a16:creationId xmlns:a16="http://schemas.microsoft.com/office/drawing/2014/main" id="{2E29F247-EDB6-034D-B505-6D633233CC09}"/>
              </a:ext>
            </a:extLst>
          </p:cNvPr>
          <p:cNvSpPr txBox="1">
            <a:spLocks noChangeArrowheads="1"/>
          </p:cNvSpPr>
          <p:nvPr/>
        </p:nvSpPr>
        <p:spPr bwMode="auto">
          <a:xfrm>
            <a:off x="1662240" y="6167904"/>
            <a:ext cx="8294400" cy="541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631" tIns="40816" rIns="81631" bIns="40816"/>
          <a:lstStyle/>
          <a:p>
            <a:pPr algn="ctr" defTabSz="414683" eaLnBrk="0" fontAlgn="base" hangingPunct="0">
              <a:spcBef>
                <a:spcPct val="0"/>
              </a:spcBef>
              <a:spcAft>
                <a:spcPct val="0"/>
              </a:spcAft>
            </a:pPr>
            <a:r>
              <a:rPr lang="en-US" altLang="en-US" sz="2900" dirty="0"/>
              <a:t>Coupled Cluster theory </a:t>
            </a:r>
            <a:br>
              <a:rPr lang="en-US" altLang="en-US" sz="2900" dirty="0"/>
            </a:br>
            <a:endParaRPr lang="en-US" altLang="en-US" sz="1100" dirty="0"/>
          </a:p>
        </p:txBody>
      </p:sp>
      <p:sp>
        <p:nvSpPr>
          <p:cNvPr id="8" name="Rounded Rectangle 7">
            <a:extLst>
              <a:ext uri="{FF2B5EF4-FFF2-40B4-BE49-F238E27FC236}">
                <a16:creationId xmlns:a16="http://schemas.microsoft.com/office/drawing/2014/main" id="{C0B58CE9-A7BC-864F-A0C8-5ADE88F91849}"/>
              </a:ext>
            </a:extLst>
          </p:cNvPr>
          <p:cNvSpPr/>
          <p:nvPr/>
        </p:nvSpPr>
        <p:spPr>
          <a:xfrm>
            <a:off x="2057400" y="927078"/>
            <a:ext cx="6039324" cy="5782323"/>
          </a:xfrm>
          <a:prstGeom prst="roundRect">
            <a:avLst>
              <a:gd name="adj" fmla="val 7630"/>
            </a:avLst>
          </a:prstGeom>
          <a:solidFill>
            <a:schemeClr val="accent1">
              <a:lumMod val="20000"/>
              <a:lumOff val="8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69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281ED-A7FE-2B43-847E-7A397B1BD8B1}"/>
              </a:ext>
            </a:extLst>
          </p:cNvPr>
          <p:cNvSpPr>
            <a:spLocks noGrp="1"/>
          </p:cNvSpPr>
          <p:nvPr>
            <p:ph type="title"/>
          </p:nvPr>
        </p:nvSpPr>
        <p:spPr/>
        <p:txBody>
          <a:bodyPr>
            <a:normAutofit fontScale="90000"/>
          </a:bodyPr>
          <a:lstStyle/>
          <a:p>
            <a:r>
              <a:rPr lang="en-US" dirty="0"/>
              <a:t>Mapping a Chemistry Problem onto a Quantum Computer </a:t>
            </a:r>
            <a:br>
              <a:rPr lang="en-US" dirty="0"/>
            </a:br>
            <a:endParaRPr lang="en-US" dirty="0"/>
          </a:p>
        </p:txBody>
      </p:sp>
      <p:pic>
        <p:nvPicPr>
          <p:cNvPr id="4" name="Picture 3">
            <a:extLst>
              <a:ext uri="{FF2B5EF4-FFF2-40B4-BE49-F238E27FC236}">
                <a16:creationId xmlns:a16="http://schemas.microsoft.com/office/drawing/2014/main" id="{EC8B2545-5445-D249-BB61-ACF653363E09}"/>
              </a:ext>
            </a:extLst>
          </p:cNvPr>
          <p:cNvPicPr>
            <a:picLocks noChangeAspect="1"/>
          </p:cNvPicPr>
          <p:nvPr/>
        </p:nvPicPr>
        <p:blipFill>
          <a:blip r:embed="rId2"/>
          <a:stretch>
            <a:fillRect/>
          </a:stretch>
        </p:blipFill>
        <p:spPr>
          <a:xfrm>
            <a:off x="0" y="812014"/>
            <a:ext cx="10254343" cy="5624955"/>
          </a:xfrm>
          <a:prstGeom prst="rect">
            <a:avLst/>
          </a:prstGeom>
        </p:spPr>
      </p:pic>
      <p:sp>
        <p:nvSpPr>
          <p:cNvPr id="5" name="TextBox 4">
            <a:extLst>
              <a:ext uri="{FF2B5EF4-FFF2-40B4-BE49-F238E27FC236}">
                <a16:creationId xmlns:a16="http://schemas.microsoft.com/office/drawing/2014/main" id="{CBCF43CB-F479-9742-8BE5-05CCF51B7F9F}"/>
              </a:ext>
            </a:extLst>
          </p:cNvPr>
          <p:cNvSpPr txBox="1"/>
          <p:nvPr/>
        </p:nvSpPr>
        <p:spPr>
          <a:xfrm>
            <a:off x="2292440" y="6384070"/>
            <a:ext cx="6952544" cy="307777"/>
          </a:xfrm>
          <a:prstGeom prst="rect">
            <a:avLst/>
          </a:prstGeom>
          <a:noFill/>
        </p:spPr>
        <p:txBody>
          <a:bodyPr wrap="none" rtlCol="0">
            <a:spAutoFit/>
          </a:bodyPr>
          <a:lstStyle/>
          <a:p>
            <a:r>
              <a:rPr lang="en-US" dirty="0"/>
              <a:t>Ref. BES Roundtable  report “Opportunities in Chemical in Materials Sciences, 2017</a:t>
            </a:r>
          </a:p>
        </p:txBody>
      </p:sp>
    </p:spTree>
    <p:extLst>
      <p:ext uri="{BB962C8B-B14F-4D97-AF65-F5344CB8AC3E}">
        <p14:creationId xmlns:p14="http://schemas.microsoft.com/office/powerpoint/2010/main" val="3864040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16C961-0B8A-FE47-8290-21F5C75AE29F}"/>
              </a:ext>
            </a:extLst>
          </p:cNvPr>
          <p:cNvSpPr txBox="1">
            <a:spLocks/>
          </p:cNvSpPr>
          <p:nvPr/>
        </p:nvSpPr>
        <p:spPr>
          <a:xfrm>
            <a:off x="383382" y="342900"/>
            <a:ext cx="11425236" cy="51090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85000"/>
              </a:lnSpc>
              <a:spcBef>
                <a:spcPts val="0"/>
              </a:spcBef>
              <a:spcAft>
                <a:spcPts val="0"/>
              </a:spcAft>
              <a:buClr>
                <a:srgbClr val="000000"/>
              </a:buClr>
              <a:buSzPts val="1400"/>
              <a:buFont typeface="Arial"/>
              <a:buNone/>
              <a:defRPr sz="3200" b="1" i="0" u="none" strike="noStrike" cap="none">
                <a:solidFill>
                  <a:schemeClr val="dk2"/>
                </a:solidFill>
                <a:latin typeface="Arial"/>
                <a:ea typeface="Arial"/>
                <a:cs typeface="Arial"/>
                <a:sym typeface="Arial"/>
              </a:defRPr>
            </a:lvl1pPr>
            <a:lvl2pPr marR="0" lvl="1"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Clr>
                <a:srgbClr val="000000"/>
              </a:buClr>
              <a:buSzPts val="1400"/>
              <a:buFont typeface="Arial"/>
              <a:buNone/>
              <a:defRPr sz="3000" b="0" i="0" u="none" strike="noStrike" cap="none">
                <a:solidFill>
                  <a:srgbClr val="006C3A"/>
                </a:solidFill>
                <a:latin typeface="Arial Black"/>
                <a:ea typeface="Arial Black"/>
                <a:cs typeface="Arial Black"/>
                <a:sym typeface="Arial Black"/>
              </a:defRPr>
            </a:lvl9pPr>
          </a:lstStyle>
          <a:p>
            <a:r>
              <a:rPr lang="en-US" dirty="0"/>
              <a:t>Variational Method</a:t>
            </a:r>
          </a:p>
        </p:txBody>
      </p:sp>
      <p:pic>
        <p:nvPicPr>
          <p:cNvPr id="5" name="Picture 4">
            <a:extLst>
              <a:ext uri="{FF2B5EF4-FFF2-40B4-BE49-F238E27FC236}">
                <a16:creationId xmlns:a16="http://schemas.microsoft.com/office/drawing/2014/main" id="{547141ED-96C3-494F-8FD2-E4CF4FF9F76D}"/>
              </a:ext>
            </a:extLst>
          </p:cNvPr>
          <p:cNvPicPr>
            <a:picLocks noChangeAspect="1"/>
          </p:cNvPicPr>
          <p:nvPr/>
        </p:nvPicPr>
        <p:blipFill>
          <a:blip r:embed="rId2"/>
          <a:stretch>
            <a:fillRect/>
          </a:stretch>
        </p:blipFill>
        <p:spPr>
          <a:xfrm>
            <a:off x="1184502" y="1165432"/>
            <a:ext cx="4360891" cy="1292116"/>
          </a:xfrm>
          <a:prstGeom prst="rect">
            <a:avLst/>
          </a:prstGeom>
        </p:spPr>
      </p:pic>
      <p:pic>
        <p:nvPicPr>
          <p:cNvPr id="7" name="Picture 28" descr="orbitals">
            <a:extLst>
              <a:ext uri="{FF2B5EF4-FFF2-40B4-BE49-F238E27FC236}">
                <a16:creationId xmlns:a16="http://schemas.microsoft.com/office/drawing/2014/main" id="{201F6191-F8F5-064C-A534-8D6243B1C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633" y="4082118"/>
            <a:ext cx="3122741" cy="2247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AutoShape 29">
            <a:extLst>
              <a:ext uri="{FF2B5EF4-FFF2-40B4-BE49-F238E27FC236}">
                <a16:creationId xmlns:a16="http://schemas.microsoft.com/office/drawing/2014/main" id="{F3624B31-4A00-0944-B519-156E3B69C26B}"/>
              </a:ext>
            </a:extLst>
          </p:cNvPr>
          <p:cNvSpPr>
            <a:spLocks noChangeArrowheads="1"/>
          </p:cNvSpPr>
          <p:nvPr/>
        </p:nvSpPr>
        <p:spPr bwMode="auto">
          <a:xfrm>
            <a:off x="893633" y="3688209"/>
            <a:ext cx="2457757" cy="374761"/>
          </a:xfrm>
          <a:prstGeom prst="roundRect">
            <a:avLst>
              <a:gd name="adj" fmla="val 16667"/>
            </a:avLst>
          </a:prstGeom>
          <a:noFill/>
          <a:ln w="19050">
            <a:solidFill>
              <a:schemeClr val="folHlink"/>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1" hangingPunct="1"/>
            <a:r>
              <a:rPr lang="en-US" dirty="0">
                <a:solidFill>
                  <a:schemeClr val="tx1"/>
                </a:solidFill>
              </a:rPr>
              <a:t>Atomic Orbitals (AO)</a:t>
            </a:r>
          </a:p>
        </p:txBody>
      </p:sp>
      <p:pic>
        <p:nvPicPr>
          <p:cNvPr id="3" name="Picture 2">
            <a:extLst>
              <a:ext uri="{FF2B5EF4-FFF2-40B4-BE49-F238E27FC236}">
                <a16:creationId xmlns:a16="http://schemas.microsoft.com/office/drawing/2014/main" id="{4C237DA7-7296-354C-9A55-2AC48032891D}"/>
              </a:ext>
            </a:extLst>
          </p:cNvPr>
          <p:cNvPicPr>
            <a:picLocks noChangeAspect="1"/>
          </p:cNvPicPr>
          <p:nvPr/>
        </p:nvPicPr>
        <p:blipFill>
          <a:blip r:embed="rId4"/>
          <a:stretch>
            <a:fillRect/>
          </a:stretch>
        </p:blipFill>
        <p:spPr>
          <a:xfrm>
            <a:off x="1184503" y="784763"/>
            <a:ext cx="1760362" cy="372384"/>
          </a:xfrm>
          <a:prstGeom prst="rect">
            <a:avLst/>
          </a:prstGeom>
        </p:spPr>
      </p:pic>
      <p:sp>
        <p:nvSpPr>
          <p:cNvPr id="9" name="Rectangle 8">
            <a:extLst>
              <a:ext uri="{FF2B5EF4-FFF2-40B4-BE49-F238E27FC236}">
                <a16:creationId xmlns:a16="http://schemas.microsoft.com/office/drawing/2014/main" id="{FE866811-9865-0240-9F2C-5A21A674F428}"/>
              </a:ext>
            </a:extLst>
          </p:cNvPr>
          <p:cNvSpPr/>
          <p:nvPr/>
        </p:nvSpPr>
        <p:spPr>
          <a:xfrm>
            <a:off x="439514" y="2496564"/>
            <a:ext cx="10402207" cy="1200329"/>
          </a:xfrm>
          <a:prstGeom prst="rect">
            <a:avLst/>
          </a:prstGeom>
        </p:spPr>
        <p:txBody>
          <a:bodyPr wrap="none">
            <a:spAutoFit/>
          </a:bodyPr>
          <a:lstStyle/>
          <a:p>
            <a:pPr marL="342900" indent="-342900">
              <a:buFont typeface="Wingdings" pitchFamily="2" charset="2"/>
              <a:buChar char="q"/>
            </a:pPr>
            <a:r>
              <a:rPr lang="en-US" sz="2400" dirty="0"/>
              <a:t>Hartree </a:t>
            </a:r>
            <a:r>
              <a:rPr lang="en-US" sz="2400" dirty="0" err="1"/>
              <a:t>Fock</a:t>
            </a:r>
            <a:r>
              <a:rPr lang="en-US" sz="2400" dirty="0"/>
              <a:t> (HF)  or DFT:  </a:t>
            </a:r>
            <a:br>
              <a:rPr lang="en-US" sz="2400" dirty="0"/>
            </a:br>
            <a:r>
              <a:rPr lang="en-US" sz="2400" dirty="0">
                <a:sym typeface="Wingdings" pitchFamily="2" charset="2"/>
              </a:rPr>
              <a:t></a:t>
            </a:r>
            <a:r>
              <a:rPr lang="en-US" sz="2400" dirty="0"/>
              <a:t>find 1-electron wavefunctions in the field of N-1 electrons and M nuclei</a:t>
            </a:r>
          </a:p>
          <a:p>
            <a:r>
              <a:rPr lang="en-US" sz="2400" dirty="0"/>
              <a:t>    </a:t>
            </a:r>
            <a:r>
              <a:rPr lang="en-US" sz="2400" dirty="0">
                <a:sym typeface="Wingdings" pitchFamily="2" charset="2"/>
              </a:rPr>
              <a:t> mean field method  solved iteratively</a:t>
            </a:r>
            <a:endParaRPr lang="en-US" sz="2400" dirty="0"/>
          </a:p>
        </p:txBody>
      </p:sp>
      <p:pic>
        <p:nvPicPr>
          <p:cNvPr id="11" name="Picture 10">
            <a:extLst>
              <a:ext uri="{FF2B5EF4-FFF2-40B4-BE49-F238E27FC236}">
                <a16:creationId xmlns:a16="http://schemas.microsoft.com/office/drawing/2014/main" id="{F37AACA0-C23D-8F4C-A582-4CA9DE3ECEDD}"/>
              </a:ext>
            </a:extLst>
          </p:cNvPr>
          <p:cNvPicPr>
            <a:picLocks noChangeAspect="1"/>
          </p:cNvPicPr>
          <p:nvPr/>
        </p:nvPicPr>
        <p:blipFill>
          <a:blip r:embed="rId5"/>
          <a:stretch>
            <a:fillRect/>
          </a:stretch>
        </p:blipFill>
        <p:spPr>
          <a:xfrm>
            <a:off x="8760368" y="4049665"/>
            <a:ext cx="1303780" cy="1289983"/>
          </a:xfrm>
          <a:prstGeom prst="rect">
            <a:avLst/>
          </a:prstGeom>
        </p:spPr>
      </p:pic>
      <p:pic>
        <p:nvPicPr>
          <p:cNvPr id="12" name="Picture 11">
            <a:extLst>
              <a:ext uri="{FF2B5EF4-FFF2-40B4-BE49-F238E27FC236}">
                <a16:creationId xmlns:a16="http://schemas.microsoft.com/office/drawing/2014/main" id="{1F47B667-E490-DF42-99F2-57132A3E211F}"/>
              </a:ext>
            </a:extLst>
          </p:cNvPr>
          <p:cNvPicPr>
            <a:picLocks noChangeAspect="1"/>
          </p:cNvPicPr>
          <p:nvPr/>
        </p:nvPicPr>
        <p:blipFill>
          <a:blip r:embed="rId6"/>
          <a:stretch>
            <a:fillRect/>
          </a:stretch>
        </p:blipFill>
        <p:spPr>
          <a:xfrm>
            <a:off x="10111374" y="4041538"/>
            <a:ext cx="1570670" cy="1633140"/>
          </a:xfrm>
          <a:prstGeom prst="rect">
            <a:avLst/>
          </a:prstGeom>
        </p:spPr>
      </p:pic>
      <p:pic>
        <p:nvPicPr>
          <p:cNvPr id="13" name="Picture 12">
            <a:extLst>
              <a:ext uri="{FF2B5EF4-FFF2-40B4-BE49-F238E27FC236}">
                <a16:creationId xmlns:a16="http://schemas.microsoft.com/office/drawing/2014/main" id="{935470E3-27B3-734D-AC07-218F338D4FDE}"/>
              </a:ext>
            </a:extLst>
          </p:cNvPr>
          <p:cNvPicPr>
            <a:picLocks noChangeAspect="1"/>
          </p:cNvPicPr>
          <p:nvPr/>
        </p:nvPicPr>
        <p:blipFill>
          <a:blip r:embed="rId7"/>
          <a:stretch>
            <a:fillRect/>
          </a:stretch>
        </p:blipFill>
        <p:spPr>
          <a:xfrm>
            <a:off x="8719232" y="5538962"/>
            <a:ext cx="1392142" cy="1089147"/>
          </a:xfrm>
          <a:prstGeom prst="rect">
            <a:avLst/>
          </a:prstGeom>
        </p:spPr>
      </p:pic>
      <p:pic>
        <p:nvPicPr>
          <p:cNvPr id="14" name="Picture 13">
            <a:extLst>
              <a:ext uri="{FF2B5EF4-FFF2-40B4-BE49-F238E27FC236}">
                <a16:creationId xmlns:a16="http://schemas.microsoft.com/office/drawing/2014/main" id="{BD618227-8D46-7642-8132-8D580107A8E8}"/>
              </a:ext>
            </a:extLst>
          </p:cNvPr>
          <p:cNvPicPr>
            <a:picLocks noChangeAspect="1"/>
          </p:cNvPicPr>
          <p:nvPr/>
        </p:nvPicPr>
        <p:blipFill>
          <a:blip r:embed="rId8"/>
          <a:stretch>
            <a:fillRect/>
          </a:stretch>
        </p:blipFill>
        <p:spPr>
          <a:xfrm>
            <a:off x="10271104" y="5510334"/>
            <a:ext cx="1410940" cy="1089147"/>
          </a:xfrm>
          <a:prstGeom prst="rect">
            <a:avLst/>
          </a:prstGeom>
        </p:spPr>
      </p:pic>
      <p:sp>
        <p:nvSpPr>
          <p:cNvPr id="16" name="Right Arrow 15">
            <a:extLst>
              <a:ext uri="{FF2B5EF4-FFF2-40B4-BE49-F238E27FC236}">
                <a16:creationId xmlns:a16="http://schemas.microsoft.com/office/drawing/2014/main" id="{581EFB03-07DC-B744-B03E-A982900B164A}"/>
              </a:ext>
            </a:extLst>
          </p:cNvPr>
          <p:cNvSpPr/>
          <p:nvPr/>
        </p:nvSpPr>
        <p:spPr>
          <a:xfrm>
            <a:off x="4229836" y="5719975"/>
            <a:ext cx="4281860" cy="592779"/>
          </a:xfrm>
          <a:prstGeom prst="rightArrow">
            <a:avLst>
              <a:gd name="adj1" fmla="val 357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29">
            <a:extLst>
              <a:ext uri="{FF2B5EF4-FFF2-40B4-BE49-F238E27FC236}">
                <a16:creationId xmlns:a16="http://schemas.microsoft.com/office/drawing/2014/main" id="{6DC98536-1B83-694E-80F3-8689A30FE8B3}"/>
              </a:ext>
            </a:extLst>
          </p:cNvPr>
          <p:cNvSpPr>
            <a:spLocks noChangeArrowheads="1"/>
          </p:cNvSpPr>
          <p:nvPr/>
        </p:nvSpPr>
        <p:spPr bwMode="auto">
          <a:xfrm>
            <a:off x="8858883" y="3658984"/>
            <a:ext cx="2457757" cy="467781"/>
          </a:xfrm>
          <a:prstGeom prst="roundRect">
            <a:avLst>
              <a:gd name="adj" fmla="val 16667"/>
            </a:avLst>
          </a:prstGeom>
          <a:noFill/>
          <a:ln w="19050">
            <a:solidFill>
              <a:schemeClr val="folHlink"/>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1" hangingPunct="1"/>
            <a:r>
              <a:rPr lang="en-US" dirty="0">
                <a:solidFill>
                  <a:schemeClr val="tx1"/>
                </a:solidFill>
              </a:rPr>
              <a:t>Molecular Orbitals (MO)</a:t>
            </a:r>
          </a:p>
        </p:txBody>
      </p:sp>
      <p:grpSp>
        <p:nvGrpSpPr>
          <p:cNvPr id="22" name="Group 21">
            <a:extLst>
              <a:ext uri="{FF2B5EF4-FFF2-40B4-BE49-F238E27FC236}">
                <a16:creationId xmlns:a16="http://schemas.microsoft.com/office/drawing/2014/main" id="{228D34C4-453F-E24E-A966-66D4289489E7}"/>
              </a:ext>
            </a:extLst>
          </p:cNvPr>
          <p:cNvGrpSpPr/>
          <p:nvPr/>
        </p:nvGrpSpPr>
        <p:grpSpPr>
          <a:xfrm>
            <a:off x="6833144" y="3743096"/>
            <a:ext cx="1760362" cy="1434861"/>
            <a:chOff x="7626525" y="1132833"/>
            <a:chExt cx="1760362" cy="1434861"/>
          </a:xfrm>
        </p:grpSpPr>
        <p:sp>
          <p:nvSpPr>
            <p:cNvPr id="20" name="Rounded Rectangle 19">
              <a:extLst>
                <a:ext uri="{FF2B5EF4-FFF2-40B4-BE49-F238E27FC236}">
                  <a16:creationId xmlns:a16="http://schemas.microsoft.com/office/drawing/2014/main" id="{D3CFC144-3A86-D540-A83C-51EAB62BB473}"/>
                </a:ext>
              </a:extLst>
            </p:cNvPr>
            <p:cNvSpPr/>
            <p:nvPr/>
          </p:nvSpPr>
          <p:spPr>
            <a:xfrm>
              <a:off x="7626525" y="1132833"/>
              <a:ext cx="1760362" cy="1434861"/>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36BE0A8-1302-E14F-A33F-37B70BF13C46}"/>
                </a:ext>
              </a:extLst>
            </p:cNvPr>
            <p:cNvPicPr>
              <a:picLocks noChangeAspect="1"/>
            </p:cNvPicPr>
            <p:nvPr/>
          </p:nvPicPr>
          <p:blipFill>
            <a:blip r:embed="rId9"/>
            <a:stretch>
              <a:fillRect/>
            </a:stretch>
          </p:blipFill>
          <p:spPr>
            <a:xfrm>
              <a:off x="7905481" y="1348543"/>
              <a:ext cx="1252098" cy="1114367"/>
            </a:xfrm>
            <a:prstGeom prst="rect">
              <a:avLst/>
            </a:prstGeom>
          </p:spPr>
        </p:pic>
        <p:sp>
          <p:nvSpPr>
            <p:cNvPr id="19" name="TextBox 18">
              <a:extLst>
                <a:ext uri="{FF2B5EF4-FFF2-40B4-BE49-F238E27FC236}">
                  <a16:creationId xmlns:a16="http://schemas.microsoft.com/office/drawing/2014/main" id="{B511005B-B354-A947-A2A7-F8151C62FCEC}"/>
                </a:ext>
              </a:extLst>
            </p:cNvPr>
            <p:cNvSpPr txBox="1"/>
            <p:nvPr/>
          </p:nvSpPr>
          <p:spPr>
            <a:xfrm>
              <a:off x="8085734" y="1135542"/>
              <a:ext cx="891591" cy="307777"/>
            </a:xfrm>
            <a:prstGeom prst="rect">
              <a:avLst/>
            </a:prstGeom>
            <a:noFill/>
          </p:spPr>
          <p:txBody>
            <a:bodyPr wrap="none" rtlCol="0">
              <a:spAutoFit/>
            </a:bodyPr>
            <a:lstStyle/>
            <a:p>
              <a:r>
                <a:rPr lang="en-US" dirty="0"/>
                <a:t>Benzene</a:t>
              </a:r>
            </a:p>
          </p:txBody>
        </p:sp>
      </p:grpSp>
      <p:sp>
        <p:nvSpPr>
          <p:cNvPr id="21" name="TextBox 20">
            <a:extLst>
              <a:ext uri="{FF2B5EF4-FFF2-40B4-BE49-F238E27FC236}">
                <a16:creationId xmlns:a16="http://schemas.microsoft.com/office/drawing/2014/main" id="{47B0AC82-67C7-9644-8AB4-EDD1F29F87B3}"/>
              </a:ext>
            </a:extLst>
          </p:cNvPr>
          <p:cNvSpPr txBox="1"/>
          <p:nvPr/>
        </p:nvSpPr>
        <p:spPr>
          <a:xfrm>
            <a:off x="5545394" y="6935167"/>
            <a:ext cx="930063" cy="307777"/>
          </a:xfrm>
          <a:prstGeom prst="rect">
            <a:avLst/>
          </a:prstGeom>
          <a:noFill/>
        </p:spPr>
        <p:txBody>
          <a:bodyPr wrap="none" rtlCol="0">
            <a:spAutoFit/>
          </a:bodyPr>
          <a:lstStyle/>
          <a:p>
            <a:r>
              <a:rPr lang="en-US" dirty="0"/>
              <a:t>MO-1  :   </a:t>
            </a:r>
          </a:p>
        </p:txBody>
      </p:sp>
      <p:sp>
        <p:nvSpPr>
          <p:cNvPr id="23" name="TextBox 22">
            <a:extLst>
              <a:ext uri="{FF2B5EF4-FFF2-40B4-BE49-F238E27FC236}">
                <a16:creationId xmlns:a16="http://schemas.microsoft.com/office/drawing/2014/main" id="{6A27C4F9-CF1B-1444-9F68-963FD91740D1}"/>
              </a:ext>
            </a:extLst>
          </p:cNvPr>
          <p:cNvSpPr txBox="1"/>
          <p:nvPr/>
        </p:nvSpPr>
        <p:spPr>
          <a:xfrm>
            <a:off x="736340" y="6377538"/>
            <a:ext cx="7032694" cy="400110"/>
          </a:xfrm>
          <a:prstGeom prst="rect">
            <a:avLst/>
          </a:prstGeom>
          <a:solidFill>
            <a:schemeClr val="bg2">
              <a:lumMod val="20000"/>
              <a:lumOff val="80000"/>
            </a:schemeClr>
          </a:solidFill>
        </p:spPr>
        <p:txBody>
          <a:bodyPr wrap="none" rtlCol="0">
            <a:spAutoFit/>
          </a:bodyPr>
          <a:lstStyle/>
          <a:p>
            <a:r>
              <a:rPr lang="en-US" sz="2000" dirty="0">
                <a:sym typeface="Wingdings" pitchFamily="2" charset="2"/>
              </a:rPr>
              <a:t> HF r</a:t>
            </a:r>
            <a:r>
              <a:rPr lang="en-US" sz="2000" dirty="0"/>
              <a:t>esults are used to form  2</a:t>
            </a:r>
            <a:r>
              <a:rPr lang="en-US" sz="2000" baseline="30000" dirty="0"/>
              <a:t>nd</a:t>
            </a:r>
            <a:r>
              <a:rPr lang="en-US" sz="2000" dirty="0"/>
              <a:t> quantization  Hamiltonian</a:t>
            </a:r>
          </a:p>
        </p:txBody>
      </p:sp>
    </p:spTree>
    <p:extLst>
      <p:ext uri="{BB962C8B-B14F-4D97-AF65-F5344CB8AC3E}">
        <p14:creationId xmlns:p14="http://schemas.microsoft.com/office/powerpoint/2010/main" val="806883643"/>
      </p:ext>
    </p:extLst>
  </p:cSld>
  <p:clrMapOvr>
    <a:masterClrMapping/>
  </p:clrMapOvr>
</p:sld>
</file>

<file path=ppt/theme/theme1.xml><?xml version="1.0" encoding="utf-8"?>
<a:theme xmlns:a="http://schemas.openxmlformats.org/drawingml/2006/main" name="ORNL FY17">
  <a:themeElements>
    <a:clrScheme name="ORNL corporate palette May 28 saturation adjust">
      <a:dk1>
        <a:srgbClr val="000000"/>
      </a:dk1>
      <a:lt1>
        <a:srgbClr val="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7327</TotalTime>
  <Words>3394</Words>
  <Application>Microsoft Macintosh PowerPoint</Application>
  <PresentationFormat>Widescreen</PresentationFormat>
  <Paragraphs>536</Paragraphs>
  <Slides>37</Slides>
  <Notes>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3" baseType="lpstr">
      <vt:lpstr>Andale Mono</vt:lpstr>
      <vt:lpstr>Arial</vt:lpstr>
      <vt:lpstr>Arial Black</vt:lpstr>
      <vt:lpstr>Arial Narrow</vt:lpstr>
      <vt:lpstr>Calibri</vt:lpstr>
      <vt:lpstr>Cambria Math</vt:lpstr>
      <vt:lpstr>CenturyGothic</vt:lpstr>
      <vt:lpstr>CMMI10</vt:lpstr>
      <vt:lpstr>CMR10</vt:lpstr>
      <vt:lpstr>CMR9</vt:lpstr>
      <vt:lpstr>CMTI9</vt:lpstr>
      <vt:lpstr>Symbol</vt:lpstr>
      <vt:lpstr>TimesNewRomanPSMT</vt:lpstr>
      <vt:lpstr>Wingdings</vt:lpstr>
      <vt:lpstr>ORNL FY17</vt:lpstr>
      <vt:lpstr>Equation</vt:lpstr>
      <vt:lpstr>Quantum Chemistry and Quantum Computing</vt:lpstr>
      <vt:lpstr>Quantum Computing: Opportunities in Chemical and Materials Sciences </vt:lpstr>
      <vt:lpstr>Variational Methods</vt:lpstr>
      <vt:lpstr>Variational Methods</vt:lpstr>
      <vt:lpstr>Quantum chemistry hierarchy: Pople diagram</vt:lpstr>
      <vt:lpstr>Quantum chemistry hierarchy</vt:lpstr>
      <vt:lpstr>Computational scaling and cost </vt:lpstr>
      <vt:lpstr>Mapping a Chemistry Problem onto a Quantum Computer  </vt:lpstr>
      <vt:lpstr>PowerPoint Presentation</vt:lpstr>
      <vt:lpstr>Benzene</vt:lpstr>
      <vt:lpstr>Mapping a Chemistry Problem onto a Quantum Computer  </vt:lpstr>
      <vt:lpstr>Example: LiH, STO-3G basis set </vt:lpstr>
      <vt:lpstr>Example: 2 particles in 4 states </vt:lpstr>
      <vt:lpstr>General many-body problem for fermions (Hilbert spaces) </vt:lpstr>
      <vt:lpstr>Computational cost and problem size</vt:lpstr>
      <vt:lpstr>IBM group simulations (superconducting qubits)</vt:lpstr>
      <vt:lpstr>Build Hamiltonian in 2nd Quantization  All electrons vs Frozen Core </vt:lpstr>
      <vt:lpstr>Alkali metal  hydrides </vt:lpstr>
      <vt:lpstr>Variational Quantum Eigensolver (VQE)</vt:lpstr>
      <vt:lpstr>Variational Quantum Eigensolver (VQE)</vt:lpstr>
      <vt:lpstr>Variational Quantum Eigensolver (VQE)</vt:lpstr>
      <vt:lpstr>Variational Quantum Eigensolver (VQE)</vt:lpstr>
      <vt:lpstr>Workflow overview</vt:lpstr>
      <vt:lpstr>Trial wavefunction (Ansatz)</vt:lpstr>
      <vt:lpstr>Trial wavefunction (Ansatz)</vt:lpstr>
      <vt:lpstr>Trial wavefunction (Ansatz)</vt:lpstr>
      <vt:lpstr>Benchmark results (ongoing)</vt:lpstr>
      <vt:lpstr>Quantum Imaginary  Time Evolution </vt:lpstr>
      <vt:lpstr>Quantum Imaginary  Time</vt:lpstr>
      <vt:lpstr>Extension of Quantum Imaginary Time Evol.</vt:lpstr>
      <vt:lpstr>Pauli Operator Expansion</vt:lpstr>
      <vt:lpstr>Pauli Operator Expansion of Hermitian Matrices</vt:lpstr>
      <vt:lpstr>Pauli Operator Expansion</vt:lpstr>
      <vt:lpstr>Example: 4x4 case</vt:lpstr>
      <vt:lpstr>General case</vt:lpstr>
      <vt:lpstr>Examples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Programming for Near-term Quantum Computing Systems</dc:title>
  <cp:lastModifiedBy>Jacek Jakowski</cp:lastModifiedBy>
  <cp:revision>151</cp:revision>
  <cp:lastPrinted>2019-02-06T15:11:05Z</cp:lastPrinted>
  <dcterms:modified xsi:type="dcterms:W3CDTF">2021-03-12T23:05:32Z</dcterms:modified>
</cp:coreProperties>
</file>